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  <p:sldMasterId id="2147483685" r:id="rId2"/>
  </p:sldMasterIdLst>
  <p:notesMasterIdLst>
    <p:notesMasterId r:id="rId10"/>
  </p:notesMasterIdLst>
  <p:handoutMasterIdLst>
    <p:handoutMasterId r:id="rId11"/>
  </p:handoutMasterIdLst>
  <p:sldIdLst>
    <p:sldId id="859" r:id="rId3"/>
    <p:sldId id="865" r:id="rId4"/>
    <p:sldId id="866" r:id="rId5"/>
    <p:sldId id="867" r:id="rId6"/>
    <p:sldId id="868" r:id="rId7"/>
    <p:sldId id="869" r:id="rId8"/>
    <p:sldId id="863" r:id="rId9"/>
  </p:sldIdLst>
  <p:sldSz cx="9144000" cy="5143500" type="screen16x9"/>
  <p:notesSz cx="7010400" cy="92964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a María Diaz" initials="AMD" lastIdx="10" clrIdx="0"/>
  <p:cmAuthor id="2" name="Ernesto Silva" initials="ES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2A1"/>
    <a:srgbClr val="ED7D31"/>
    <a:srgbClr val="FF8839"/>
    <a:srgbClr val="113593"/>
    <a:srgbClr val="004987"/>
    <a:srgbClr val="00B0F0"/>
    <a:srgbClr val="0663C1"/>
    <a:srgbClr val="5B9BD5"/>
    <a:srgbClr val="FCFBF9"/>
    <a:srgbClr val="43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A57F9D-EA62-4A6F-8F0F-B54B05479944}" v="13" dt="2024-04-15T18:44:11.67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C083E6E3-FA7D-4D7B-A595-EF9225AFEA82}" styleName="Estilo claro 1 - Acento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8034E78-7F5D-4C2E-B375-FC64B27BC917}" styleName="Estilo oscuro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5BE263C-DBD7-4A20-BB59-AAB30ACAA65A}" styleName="Estilo medio 3 - 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FECB4D8-DB02-4DC6-A0A2-4F2EBAE1DC90}" styleName="Estilo medio 1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936"/>
    <p:restoredTop sz="94719"/>
  </p:normalViewPr>
  <p:slideViewPr>
    <p:cSldViewPr snapToGrid="0">
      <p:cViewPr varScale="1">
        <p:scale>
          <a:sx n="202" d="100"/>
          <a:sy n="202" d="100"/>
        </p:scale>
        <p:origin x="752" y="1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ernando Reyes" userId="47eefcc5-2579-428c-9eb7-18032b317eef" providerId="ADAL" clId="{05A57F9D-EA62-4A6F-8F0F-B54B05479944}"/>
    <pc:docChg chg="undo custSel modSld">
      <pc:chgData name="Fernando Reyes" userId="47eefcc5-2579-428c-9eb7-18032b317eef" providerId="ADAL" clId="{05A57F9D-EA62-4A6F-8F0F-B54B05479944}" dt="2024-04-15T18:44:32.703" v="915" actId="6549"/>
      <pc:docMkLst>
        <pc:docMk/>
      </pc:docMkLst>
      <pc:sldChg chg="addSp delSp modSp mod">
        <pc:chgData name="Fernando Reyes" userId="47eefcc5-2579-428c-9eb7-18032b317eef" providerId="ADAL" clId="{05A57F9D-EA62-4A6F-8F0F-B54B05479944}" dt="2024-04-15T18:29:36.553" v="751" actId="255"/>
        <pc:sldMkLst>
          <pc:docMk/>
          <pc:sldMk cId="3025426107" sldId="866"/>
        </pc:sldMkLst>
        <pc:spChg chg="add del mod">
          <ac:chgData name="Fernando Reyes" userId="47eefcc5-2579-428c-9eb7-18032b317eef" providerId="ADAL" clId="{05A57F9D-EA62-4A6F-8F0F-B54B05479944}" dt="2024-04-15T18:25:43.678" v="726" actId="22"/>
          <ac:spMkLst>
            <pc:docMk/>
            <pc:sldMk cId="3025426107" sldId="866"/>
            <ac:spMk id="4" creationId="{0CF0F995-1785-C1A6-2B9C-1C80E2276219}"/>
          </ac:spMkLst>
        </pc:spChg>
        <pc:spChg chg="add mod">
          <ac:chgData name="Fernando Reyes" userId="47eefcc5-2579-428c-9eb7-18032b317eef" providerId="ADAL" clId="{05A57F9D-EA62-4A6F-8F0F-B54B05479944}" dt="2024-04-15T18:29:36.553" v="751" actId="255"/>
          <ac:spMkLst>
            <pc:docMk/>
            <pc:sldMk cId="3025426107" sldId="866"/>
            <ac:spMk id="5" creationId="{B97B3419-5C72-4EDA-479E-64077EF696AA}"/>
          </ac:spMkLst>
        </pc:spChg>
        <pc:spChg chg="mod">
          <ac:chgData name="Fernando Reyes" userId="47eefcc5-2579-428c-9eb7-18032b317eef" providerId="ADAL" clId="{05A57F9D-EA62-4A6F-8F0F-B54B05479944}" dt="2024-04-15T18:27:43.840" v="735" actId="1076"/>
          <ac:spMkLst>
            <pc:docMk/>
            <pc:sldMk cId="3025426107" sldId="866"/>
            <ac:spMk id="7" creationId="{7091E660-CC9A-AD17-16FE-3E843D86BDB7}"/>
          </ac:spMkLst>
        </pc:spChg>
      </pc:sldChg>
      <pc:sldChg chg="modSp mod">
        <pc:chgData name="Fernando Reyes" userId="47eefcc5-2579-428c-9eb7-18032b317eef" providerId="ADAL" clId="{05A57F9D-EA62-4A6F-8F0F-B54B05479944}" dt="2024-04-15T18:44:32.703" v="915" actId="6549"/>
        <pc:sldMkLst>
          <pc:docMk/>
          <pc:sldMk cId="1061412130" sldId="867"/>
        </pc:sldMkLst>
        <pc:spChg chg="mod">
          <ac:chgData name="Fernando Reyes" userId="47eefcc5-2579-428c-9eb7-18032b317eef" providerId="ADAL" clId="{05A57F9D-EA62-4A6F-8F0F-B54B05479944}" dt="2024-04-15T18:44:32.703" v="915" actId="6549"/>
          <ac:spMkLst>
            <pc:docMk/>
            <pc:sldMk cId="1061412130" sldId="867"/>
            <ac:spMk id="3" creationId="{2E17A8DF-233F-EDE2-111C-B3725F0D30E0}"/>
          </ac:spMkLst>
        </pc:spChg>
      </pc:sldChg>
      <pc:sldChg chg="modSp mod">
        <pc:chgData name="Fernando Reyes" userId="47eefcc5-2579-428c-9eb7-18032b317eef" providerId="ADAL" clId="{05A57F9D-EA62-4A6F-8F0F-B54B05479944}" dt="2024-04-15T18:41:38.894" v="902" actId="20577"/>
        <pc:sldMkLst>
          <pc:docMk/>
          <pc:sldMk cId="1160525942" sldId="868"/>
        </pc:sldMkLst>
        <pc:spChg chg="mod">
          <ac:chgData name="Fernando Reyes" userId="47eefcc5-2579-428c-9eb7-18032b317eef" providerId="ADAL" clId="{05A57F9D-EA62-4A6F-8F0F-B54B05479944}" dt="2024-04-15T18:41:38.894" v="902" actId="20577"/>
          <ac:spMkLst>
            <pc:docMk/>
            <pc:sldMk cId="1160525942" sldId="868"/>
            <ac:spMk id="7" creationId="{7091E660-CC9A-AD17-16FE-3E843D86BDB7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6A8505-5A38-48CE-8723-0FE9FA624717}" type="datetimeFigureOut">
              <a:rPr lang="es-CL" smtClean="0"/>
              <a:t>24-09-24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2D5195-DD17-4C89-A8D3-7F0DE0D5F75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927813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C1976F1-480E-4BC7-85F9-B260CAAFC791}" type="datetimeFigureOut">
              <a:rPr lang="es-CL" smtClean="0"/>
              <a:t>24-09-24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DA37D2E-4357-427E-92D3-263A64B46D2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29952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DA37D2E-4357-427E-92D3-263A64B46D23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413427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_tradnl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79A3-7692-4440-9C53-70A7A63BBE57}" type="datetimeFigureOut">
              <a:rPr lang="es-ES_tradnl" smtClean="0"/>
              <a:t>24/9/24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33E04-6B8E-CE44-B4AF-DB8DCA4B3EC0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79A3-7692-4440-9C53-70A7A63BBE57}" type="datetimeFigureOut">
              <a:rPr lang="es-ES_tradnl" smtClean="0"/>
              <a:t>24/9/24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33E04-6B8E-CE44-B4AF-DB8DCA4B3EC0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79A3-7692-4440-9C53-70A7A63BBE57}" type="datetimeFigureOut">
              <a:rPr lang="es-ES_tradnl" smtClean="0"/>
              <a:t>24/9/24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33E04-6B8E-CE44-B4AF-DB8DCA4B3EC0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lourf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29B144ED-EFF7-434B-AFB9-83297A002386}"/>
              </a:ext>
            </a:extLst>
          </p:cNvPr>
          <p:cNvSpPr/>
          <p:nvPr userDrawn="1"/>
        </p:nvSpPr>
        <p:spPr>
          <a:xfrm rot="16200000">
            <a:off x="-1809750" y="1809750"/>
            <a:ext cx="5143500" cy="152400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 sz="1350"/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D046BA07-B1CE-4449-98E6-DFE7C67F8A15}"/>
              </a:ext>
            </a:extLst>
          </p:cNvPr>
          <p:cNvSpPr/>
          <p:nvPr userDrawn="1"/>
        </p:nvSpPr>
        <p:spPr>
          <a:xfrm rot="16200000">
            <a:off x="-285750" y="1809750"/>
            <a:ext cx="5143500" cy="1524000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 sz="1350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E078A17F-CF85-3247-9237-3DF548307126}"/>
              </a:ext>
            </a:extLst>
          </p:cNvPr>
          <p:cNvSpPr/>
          <p:nvPr userDrawn="1"/>
        </p:nvSpPr>
        <p:spPr>
          <a:xfrm rot="16200000">
            <a:off x="1238250" y="1809750"/>
            <a:ext cx="5143500" cy="152400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30000"/>
                  <a:satMod val="115000"/>
                </a:schemeClr>
              </a:gs>
              <a:gs pos="50000">
                <a:schemeClr val="accent3">
                  <a:shade val="67500"/>
                  <a:satMod val="115000"/>
                </a:schemeClr>
              </a:gs>
              <a:gs pos="100000">
                <a:schemeClr val="accent3">
                  <a:shade val="100000"/>
                  <a:satMod val="11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 sz="1350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9D42FE1C-8B6E-A74B-A87C-6CE66137F900}"/>
              </a:ext>
            </a:extLst>
          </p:cNvPr>
          <p:cNvSpPr/>
          <p:nvPr userDrawn="1"/>
        </p:nvSpPr>
        <p:spPr>
          <a:xfrm rot="16200000">
            <a:off x="2762250" y="1809750"/>
            <a:ext cx="5143500" cy="1524000"/>
          </a:xfrm>
          <a:prstGeom prst="rect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 sz="1350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C792BF7C-5B80-1744-8B61-66817AE4DBE3}"/>
              </a:ext>
            </a:extLst>
          </p:cNvPr>
          <p:cNvSpPr/>
          <p:nvPr userDrawn="1"/>
        </p:nvSpPr>
        <p:spPr>
          <a:xfrm rot="16200000">
            <a:off x="4286250" y="1809750"/>
            <a:ext cx="5143500" cy="1524000"/>
          </a:xfrm>
          <a:prstGeom prst="rect">
            <a:avLst/>
          </a:prstGeom>
          <a:gradFill flip="none" rotWithShape="1">
            <a:gsLst>
              <a:gs pos="0">
                <a:schemeClr val="accent5">
                  <a:shade val="30000"/>
                  <a:satMod val="115000"/>
                </a:schemeClr>
              </a:gs>
              <a:gs pos="50000">
                <a:schemeClr val="accent5">
                  <a:shade val="67500"/>
                  <a:satMod val="115000"/>
                </a:schemeClr>
              </a:gs>
              <a:gs pos="100000">
                <a:schemeClr val="accent5">
                  <a:shade val="100000"/>
                  <a:satMod val="11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 sz="1350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4C270C5-80BC-E946-ADCB-247565160C83}"/>
              </a:ext>
            </a:extLst>
          </p:cNvPr>
          <p:cNvSpPr/>
          <p:nvPr userDrawn="1"/>
        </p:nvSpPr>
        <p:spPr>
          <a:xfrm rot="16200000">
            <a:off x="5810250" y="1809750"/>
            <a:ext cx="5143500" cy="1524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 sz="1350"/>
          </a:p>
        </p:txBody>
      </p:sp>
    </p:spTree>
    <p:extLst>
      <p:ext uri="{BB962C8B-B14F-4D97-AF65-F5344CB8AC3E}">
        <p14:creationId xmlns:p14="http://schemas.microsoft.com/office/powerpoint/2010/main" val="2302837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7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7" presetClass="entr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ver col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248238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over color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88180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Diapositiva de título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spcFirstLastPara="1" lIns="91425" tIns="45700" rIns="91425" bIns="45700" anchor="b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  <a:noFill/>
          <a:ln>
            <a:noFill/>
          </a:ln>
        </p:spPr>
        <p:txBody>
          <a:bodyPr spcFirstLastPara="1" lIns="91425" tIns="45700" rIns="91425" bIns="45700"/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9pPr>
          </a:lstStyle>
          <a:p>
            <a:endParaRPr/>
          </a:p>
        </p:txBody>
      </p:sp>
      <p:sp>
        <p:nvSpPr>
          <p:cNvPr id="4" name="Google Shape;18;p3">
            <a:extLst>
              <a:ext uri="{FF2B5EF4-FFF2-40B4-BE49-F238E27FC236}">
                <a16:creationId xmlns:a16="http://schemas.microsoft.com/office/drawing/2014/main" id="{C5331839-C310-D84A-A247-61F37C0CCD57}"/>
              </a:ext>
            </a:extLst>
          </p:cNvPr>
          <p:cNvSpPr txBox="1">
            <a:spLocks noGrp="1"/>
          </p:cNvSpPr>
          <p:nvPr>
            <p:ph type="dt" idx="10"/>
          </p:nvPr>
        </p:nvSpPr>
        <p:spPr/>
        <p:txBody>
          <a:bodyPr spcFirstLastPara="1" lIns="91425" tIns="45700" rIns="91425" b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5" name="Google Shape;19;p3">
            <a:extLst>
              <a:ext uri="{FF2B5EF4-FFF2-40B4-BE49-F238E27FC236}">
                <a16:creationId xmlns:a16="http://schemas.microsoft.com/office/drawing/2014/main" id="{CF408B25-0F52-5544-B459-7B64928C0268}"/>
              </a:ext>
            </a:extLst>
          </p:cNvPr>
          <p:cNvSpPr txBox="1">
            <a:spLocks noGrp="1"/>
          </p:cNvSpPr>
          <p:nvPr>
            <p:ph type="ftr" idx="11"/>
          </p:nvPr>
        </p:nvSpPr>
        <p:spPr/>
        <p:txBody>
          <a:bodyPr spcFirstLastPara="1" wrap="square" lIns="91425" tIns="45700" rIns="91425" bIns="45700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6" name="Google Shape;20;p3">
            <a:extLst>
              <a:ext uri="{FF2B5EF4-FFF2-40B4-BE49-F238E27FC236}">
                <a16:creationId xmlns:a16="http://schemas.microsoft.com/office/drawing/2014/main" id="{02E26702-6485-4A4D-804C-7F0F2442F573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/>
        <p:txBody>
          <a:bodyPr spcFirstLastPara="1" lIns="91425" tIns="45700" rIns="91425" bIns="4570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>
              <a:defRPr/>
            </a:pPr>
            <a:fld id="{E4855599-F5EC-E94F-9D3B-381A9AC6837E}" type="slidenum">
              <a:rPr lang="es-CL"/>
              <a:pPr>
                <a:defRPr/>
              </a:pPr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234644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3">
            <a:extLst>
              <a:ext uri="{FF2B5EF4-FFF2-40B4-BE49-F238E27FC236}">
                <a16:creationId xmlns:a16="http://schemas.microsoft.com/office/drawing/2014/main" id="{B5DED5EC-D2F2-F443-9FB9-BE47BEB2F19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7A7A04-61A4-8C4C-9C40-E342D5F14EE6}" type="slidenum">
              <a:rPr/>
              <a:pPr>
                <a:defRPr/>
              </a:pPr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30346935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Closing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143500"/>
          </a:xfrm>
        </p:spPr>
        <p:txBody>
          <a:bodyPr rtlCol="0">
            <a:normAutofit/>
          </a:bodyPr>
          <a:lstStyle/>
          <a:p>
            <a:pPr lvl="0"/>
            <a:endParaRPr lang="id-ID" noProof="0"/>
          </a:p>
        </p:txBody>
      </p:sp>
    </p:spTree>
    <p:extLst>
      <p:ext uri="{BB962C8B-B14F-4D97-AF65-F5344CB8AC3E}">
        <p14:creationId xmlns:p14="http://schemas.microsoft.com/office/powerpoint/2010/main" val="27298534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over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143500"/>
          </a:xfrm>
        </p:spPr>
        <p:txBody>
          <a:bodyPr rtlCol="0">
            <a:normAutofit/>
          </a:bodyPr>
          <a:lstStyle/>
          <a:p>
            <a:pPr lvl="0"/>
            <a:endParaRPr lang="id-ID" noProof="0"/>
          </a:p>
        </p:txBody>
      </p:sp>
    </p:spTree>
    <p:extLst>
      <p:ext uri="{BB962C8B-B14F-4D97-AF65-F5344CB8AC3E}">
        <p14:creationId xmlns:p14="http://schemas.microsoft.com/office/powerpoint/2010/main" val="4226359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79A3-7692-4440-9C53-70A7A63BBE57}" type="datetimeFigureOut">
              <a:rPr lang="es-ES_tradnl" smtClean="0"/>
              <a:t>24/9/24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33E04-6B8E-CE44-B4AF-DB8DCA4B3EC0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79A3-7692-4440-9C53-70A7A63BBE57}" type="datetimeFigureOut">
              <a:rPr lang="es-ES_tradnl" smtClean="0"/>
              <a:t>24/9/24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33E04-6B8E-CE44-B4AF-DB8DCA4B3EC0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79A3-7692-4440-9C53-70A7A63BBE57}" type="datetimeFigureOut">
              <a:rPr lang="es-ES_tradnl" smtClean="0"/>
              <a:t>24/9/24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33E04-6B8E-CE44-B4AF-DB8DCA4B3EC0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79A3-7692-4440-9C53-70A7A63BBE57}" type="datetimeFigureOut">
              <a:rPr lang="es-ES_tradnl" smtClean="0"/>
              <a:t>24/9/24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33E04-6B8E-CE44-B4AF-DB8DCA4B3EC0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79A3-7692-4440-9C53-70A7A63BBE57}" type="datetimeFigureOut">
              <a:rPr lang="es-ES_tradnl" smtClean="0"/>
              <a:t>24/9/24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33E04-6B8E-CE44-B4AF-DB8DCA4B3EC0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79A3-7692-4440-9C53-70A7A63BBE57}" type="datetimeFigureOut">
              <a:rPr lang="es-ES_tradnl" smtClean="0"/>
              <a:t>24/9/24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33E04-6B8E-CE44-B4AF-DB8DCA4B3EC0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79A3-7692-4440-9C53-70A7A63BBE57}" type="datetimeFigureOut">
              <a:rPr lang="es-ES_tradnl" smtClean="0"/>
              <a:t>24/9/24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33E04-6B8E-CE44-B4AF-DB8DCA4B3EC0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_tradnl"/>
              <a:t>Arrastre la imagen al marcador de posición o haga clic en el icono para agregarla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79A3-7692-4440-9C53-70A7A63BBE57}" type="datetimeFigureOut">
              <a:rPr lang="es-ES_tradnl" smtClean="0"/>
              <a:t>24/9/24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33E04-6B8E-CE44-B4AF-DB8DCA4B3EC0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BD79A3-7692-4440-9C53-70A7A63BBE57}" type="datetimeFigureOut">
              <a:rPr lang="es-ES_tradnl" smtClean="0"/>
              <a:t>24/9/24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F33E04-6B8E-CE44-B4AF-DB8DCA4B3EC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49554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id="{ECFB1895-717A-9D44-9814-7CABF2A715A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/>
              <a:t>Click to edit Master title style</a:t>
            </a:r>
            <a:endParaRPr lang="id-ID" altLang="es-CL"/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17DC91E3-B662-D34B-A6AF-82F96B28C6B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/>
              <a:t>Click to edit Master text styles</a:t>
            </a:r>
          </a:p>
          <a:p>
            <a:pPr lvl="1"/>
            <a:r>
              <a:rPr lang="en-US" altLang="es-CL"/>
              <a:t>Second level</a:t>
            </a:r>
          </a:p>
          <a:p>
            <a:pPr lvl="2"/>
            <a:r>
              <a:rPr lang="en-US" altLang="es-CL"/>
              <a:t>Third level</a:t>
            </a:r>
          </a:p>
          <a:p>
            <a:pPr lvl="3"/>
            <a:r>
              <a:rPr lang="en-US" altLang="es-CL"/>
              <a:t>Fourth level</a:t>
            </a:r>
          </a:p>
          <a:p>
            <a:pPr lvl="4"/>
            <a:r>
              <a:rPr lang="en-US" altLang="es-CL"/>
              <a:t>Fifth level</a:t>
            </a:r>
            <a:endParaRPr lang="id-ID" altLang="es-C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BDD10C-D4CC-4252-A8BD-108C35D600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solidFill>
                  <a:srgbClr val="9399A1"/>
                </a:solidFill>
              </a:defRPr>
            </a:lvl1pPr>
          </a:lstStyle>
          <a:p>
            <a:pPr>
              <a:defRPr/>
            </a:pPr>
            <a:fld id="{7C813542-8D43-634E-B36F-C74F1D618480}" type="datetimeFigureOut">
              <a:rPr lang="id-ID" altLang="es-CL"/>
              <a:pPr>
                <a:defRPr/>
              </a:pPr>
              <a:t>24/09/24</a:t>
            </a:fld>
            <a:endParaRPr lang="id-ID" altLang="es-C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2CD7C3-961B-4173-A18C-454AAA579B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B12074-2749-4F48-BEE5-5A123B2E83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900">
                <a:solidFill>
                  <a:srgbClr val="9399A1"/>
                </a:solidFill>
              </a:defRPr>
            </a:lvl1pPr>
          </a:lstStyle>
          <a:p>
            <a:pPr>
              <a:defRPr/>
            </a:pPr>
            <a:fld id="{092CF567-43BB-9442-A16B-8EC8832C11B6}" type="slidenum">
              <a:rPr lang="id-ID" altLang="es-CL"/>
              <a:pPr>
                <a:defRPr/>
              </a:pPr>
              <a:t>‹Nº›</a:t>
            </a:fld>
            <a:endParaRPr lang="id-ID" altLang="es-CL"/>
          </a:p>
        </p:txBody>
      </p:sp>
    </p:spTree>
    <p:extLst>
      <p:ext uri="{BB962C8B-B14F-4D97-AF65-F5344CB8AC3E}">
        <p14:creationId xmlns:p14="http://schemas.microsoft.com/office/powerpoint/2010/main" val="3957762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93" r:id="rId3"/>
    <p:sldLayoutId id="2147483696" r:id="rId4"/>
    <p:sldLayoutId id="2147483697" r:id="rId5"/>
    <p:sldLayoutId id="2147483699" r:id="rId6"/>
    <p:sldLayoutId id="2147483700" r:id="rId7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Open Sans Light" charset="0"/>
          <a:ea typeface="ＭＳ Ｐゴシック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Open Sans Light" charset="0"/>
          <a:ea typeface="ＭＳ Ｐゴシック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Open Sans Light" charset="0"/>
          <a:ea typeface="ＭＳ Ｐゴシック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Open Sans Light" charset="0"/>
          <a:ea typeface="ＭＳ Ｐゴシック" charset="0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Open Sans Light" charset="0"/>
          <a:ea typeface="ＭＳ Ｐゴシック" charset="0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Open Sans Light" charset="0"/>
          <a:ea typeface="ＭＳ Ｐゴシック" charset="0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Open Sans Light" charset="0"/>
          <a:ea typeface="ＭＳ Ｐゴシック" charset="0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Open Sans Light" charset="0"/>
          <a:ea typeface="ＭＳ Ｐゴシック" charset="0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uddcl-my.sharepoint.com/:x:/g/personal/freyes_udd_cl/EbUMs68s5RhOmyI_HtJbXt4Bi6W-0kTjbDEVSWj_73lBvQ?e=t6FW6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pringer.com/series/17344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practicaspedagogicaspsicologia.udd.cl/experiencias-docentes/" TargetMode="External"/><Relationship Id="rId4" Type="http://schemas.openxmlformats.org/officeDocument/2006/relationships/hyperlink" Target="https://psicologia.udd.cl/files/2021/04/Metodolog%C3%ADa-PsicologiaUDD-2-1.pdf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innovaciondocente.udd.cl/nuestros-servicios/" TargetMode="External"/><Relationship Id="rId3" Type="http://schemas.openxmlformats.org/officeDocument/2006/relationships/hyperlink" Target="https://innovaciondocente.udd.cl/files/2023/11/bases-concurso-proyectos-de-innovacion-y-fortalecimiento-de-la-docencia-2024-1.pdf" TargetMode="External"/><Relationship Id="rId7" Type="http://schemas.openxmlformats.org/officeDocument/2006/relationships/hyperlink" Target="https://innovaciondocente.udd.cl/fondo-de-apoyo-a-la-difusion-academica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innovaciondocente.udd.cl/files/2024/03/resultados-postulaciones-pidu-2024-1.pdf" TargetMode="External"/><Relationship Id="rId11" Type="http://schemas.openxmlformats.org/officeDocument/2006/relationships/hyperlink" Target="https://www.udd.cl/fondos-investigacion/" TargetMode="External"/><Relationship Id="rId5" Type="http://schemas.openxmlformats.org/officeDocument/2006/relationships/hyperlink" Target="https://innovaciondocente.udd.cl/fondos-concursables-investigacion/" TargetMode="External"/><Relationship Id="rId10" Type="http://schemas.openxmlformats.org/officeDocument/2006/relationships/hyperlink" Target="https://www.udd.cl/fondos-investigacion/incentivo-asistencia-a-congresos-seminarios/" TargetMode="External"/><Relationship Id="rId4" Type="http://schemas.openxmlformats.org/officeDocument/2006/relationships/hyperlink" Target="https://innovaciondocente.udd.cl/files/2024/03/resultados-concurso-pifd-2024-1.pdf" TargetMode="External"/><Relationship Id="rId9" Type="http://schemas.openxmlformats.org/officeDocument/2006/relationships/hyperlink" Target="https://recursoscid.udd.cl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pngall.com/solution-png/download/36792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0"/>
            <a:ext cx="9144000" cy="5143500"/>
          </a:xfrm>
          <a:prstGeom prst="rect">
            <a:avLst/>
          </a:prstGeom>
        </p:spPr>
      </p:pic>
      <p:sp>
        <p:nvSpPr>
          <p:cNvPr id="7" name="Rectángulo 6"/>
          <p:cNvSpPr/>
          <p:nvPr/>
        </p:nvSpPr>
        <p:spPr>
          <a:xfrm>
            <a:off x="873859" y="2397230"/>
            <a:ext cx="7876759" cy="64633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r"/>
            <a:r>
              <a:rPr lang="es-CL" sz="3600" b="1" dirty="0">
                <a:cs typeface="Arial"/>
              </a:rPr>
              <a:t>Investigación en Docencia Universitaria </a:t>
            </a:r>
          </a:p>
        </p:txBody>
      </p:sp>
      <p:sp>
        <p:nvSpPr>
          <p:cNvPr id="8" name="Rectángulo 7"/>
          <p:cNvSpPr/>
          <p:nvPr/>
        </p:nvSpPr>
        <p:spPr>
          <a:xfrm>
            <a:off x="125197" y="3629552"/>
            <a:ext cx="6208037" cy="1477328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s-CL" dirty="0">
                <a:cs typeface="Arial"/>
              </a:rPr>
              <a:t>Dany Fernández y Gabriela Fretes (Coordinadores de Desarrollo Docente)</a:t>
            </a:r>
          </a:p>
          <a:p>
            <a:endParaRPr lang="es-CL" dirty="0">
              <a:cs typeface="Arial"/>
            </a:endParaRPr>
          </a:p>
          <a:p>
            <a:r>
              <a:rPr lang="es-CL" dirty="0">
                <a:cs typeface="Arial"/>
              </a:rPr>
              <a:t>Fernando Reyes (Coordinador del Área Metodológica y Coordinador de Investigación)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6601073-DDD8-3576-E8BE-8D889A0C62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3404" y="0"/>
            <a:ext cx="2190795" cy="1232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0236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63BC293E-A61E-C048-8F60-76A4D1C105A5}"/>
              </a:ext>
            </a:extLst>
          </p:cNvPr>
          <p:cNvSpPr/>
          <p:nvPr/>
        </p:nvSpPr>
        <p:spPr>
          <a:xfrm>
            <a:off x="0" y="0"/>
            <a:ext cx="9144001" cy="787747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>
              <a:solidFill>
                <a:prstClr val="white"/>
              </a:solidFill>
            </a:endParaRPr>
          </a:p>
        </p:txBody>
      </p:sp>
      <p:sp>
        <p:nvSpPr>
          <p:cNvPr id="12" name="Marcador de contenido 2">
            <a:extLst>
              <a:ext uri="{FF2B5EF4-FFF2-40B4-BE49-F238E27FC236}">
                <a16:creationId xmlns:a16="http://schemas.microsoft.com/office/drawing/2014/main" id="{C1438825-6627-8840-B156-E9DBB3744AFA}"/>
              </a:ext>
            </a:extLst>
          </p:cNvPr>
          <p:cNvSpPr txBox="1">
            <a:spLocks/>
          </p:cNvSpPr>
          <p:nvPr/>
        </p:nvSpPr>
        <p:spPr>
          <a:xfrm>
            <a:off x="108817" y="257570"/>
            <a:ext cx="1234008" cy="27260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s-CL" sz="1600" b="1" dirty="0">
                <a:solidFill>
                  <a:schemeClr val="bg1"/>
                </a:solidFill>
                <a:latin typeface="Aptos" panose="020B0004020202020204" pitchFamily="34" charset="0"/>
                <a:cs typeface="Arial"/>
              </a:rPr>
              <a:t>CONTEXTO</a:t>
            </a:r>
            <a:endParaRPr lang="es-CL" sz="1400" b="1" dirty="0">
              <a:solidFill>
                <a:schemeClr val="bg1"/>
              </a:solidFill>
              <a:latin typeface="Aptos" panose="020B0004020202020204" pitchFamily="34" charset="0"/>
              <a:cs typeface="Arial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206BBDC1-011D-6FA5-C5C0-70431EF3F7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4388" y="-211983"/>
            <a:ext cx="2190795" cy="1232322"/>
          </a:xfrm>
          <a:prstGeom prst="rect">
            <a:avLst/>
          </a:prstGeom>
        </p:spPr>
      </p:pic>
      <p:sp>
        <p:nvSpPr>
          <p:cNvPr id="7" name="Marcador de contenido 2">
            <a:extLst>
              <a:ext uri="{FF2B5EF4-FFF2-40B4-BE49-F238E27FC236}">
                <a16:creationId xmlns:a16="http://schemas.microsoft.com/office/drawing/2014/main" id="{7091E660-CC9A-AD17-16FE-3E843D86BDB7}"/>
              </a:ext>
            </a:extLst>
          </p:cNvPr>
          <p:cNvSpPr txBox="1">
            <a:spLocks/>
          </p:cNvSpPr>
          <p:nvPr/>
        </p:nvSpPr>
        <p:spPr>
          <a:xfrm>
            <a:off x="193371" y="1232322"/>
            <a:ext cx="8757258" cy="382365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b="1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Criterio de acreditación de la Agencia Qualitas: </a:t>
            </a:r>
          </a:p>
          <a:p>
            <a:pPr algn="just"/>
            <a:r>
              <a:rPr lang="es-MX" sz="1575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La carrera debe tender al </a:t>
            </a:r>
            <a:r>
              <a:rPr lang="es-MX" sz="1575" i="1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fomento de la investigación universitaria</a:t>
            </a:r>
            <a:r>
              <a:rPr lang="es-MX" sz="1575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, tanto pura como aplicada, entre los académicos de la unidad y como fruto de un compromiso institucional</a:t>
            </a:r>
          </a:p>
          <a:p>
            <a:pPr algn="just"/>
            <a:r>
              <a:rPr lang="es-MX" sz="1575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La unidad debe incentivar el perfeccionamiento de sus académicos y su </a:t>
            </a:r>
            <a:r>
              <a:rPr lang="es-MX" sz="1575" i="1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participación en actividades de investigación </a:t>
            </a:r>
            <a:r>
              <a:rPr lang="es-MX" sz="1575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y en instancias de actualización profesional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b="1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Eje de la Universidad: </a:t>
            </a:r>
          </a:p>
          <a:p>
            <a:pPr algn="just"/>
            <a:r>
              <a:rPr lang="es-MX" sz="1575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La tarea de la UDD es comprender, explicar y proponer soluciones a problemas complejos de la sociedad actual que mejoren el bienestar y la calidad de vida de las personas. Aspira a la excelencia y a ser referente en temáticas relevantes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b="1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Objetivo del CID: </a:t>
            </a:r>
          </a:p>
          <a:p>
            <a:pPr algn="just"/>
            <a:r>
              <a:rPr lang="es-MX" sz="1575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Desarrollar estudios que aporten y sean un insumo para la toma de decisiones en cuanto a los procesos de enseñanza aprendizaje. </a:t>
            </a:r>
          </a:p>
          <a:p>
            <a:pPr algn="just"/>
            <a:r>
              <a:rPr lang="es-MX" sz="1575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Posibilidades de formación: Diplomados (DDU, DIDU), Talleres de Formación Pedagógica y en Investigación docente, Cursos, Webinars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b="1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Concursos de la DGDA:</a:t>
            </a:r>
          </a:p>
          <a:p>
            <a:pPr algn="just"/>
            <a:r>
              <a:rPr lang="es-MX" sz="1575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Perfeccionamiento disciplinar: Consursos internos (Beca UDD conducentes y no conducentes a grado), Concursos externos (Beca Santander, Beca Carolina, Otros)</a:t>
            </a:r>
          </a:p>
          <a:p>
            <a:pPr algn="just"/>
            <a:r>
              <a:rPr lang="es-MX" sz="1575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Perfeccionamiento por competencias: Cursos, Seminarios, Congresos, Otros</a:t>
            </a:r>
            <a:endParaRPr lang="es-CL" dirty="0">
              <a:solidFill>
                <a:schemeClr val="tx1"/>
              </a:solidFill>
              <a:latin typeface="Aptos" panose="020B00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2743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63BC293E-A61E-C048-8F60-76A4D1C105A5}"/>
              </a:ext>
            </a:extLst>
          </p:cNvPr>
          <p:cNvSpPr/>
          <p:nvPr/>
        </p:nvSpPr>
        <p:spPr>
          <a:xfrm>
            <a:off x="0" y="0"/>
            <a:ext cx="9144001" cy="787747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>
              <a:solidFill>
                <a:prstClr val="white"/>
              </a:solidFill>
            </a:endParaRPr>
          </a:p>
        </p:txBody>
      </p:sp>
      <p:sp>
        <p:nvSpPr>
          <p:cNvPr id="12" name="Marcador de contenido 2">
            <a:extLst>
              <a:ext uri="{FF2B5EF4-FFF2-40B4-BE49-F238E27FC236}">
                <a16:creationId xmlns:a16="http://schemas.microsoft.com/office/drawing/2014/main" id="{C1438825-6627-8840-B156-E9DBB3744AFA}"/>
              </a:ext>
            </a:extLst>
          </p:cNvPr>
          <p:cNvSpPr txBox="1">
            <a:spLocks/>
          </p:cNvSpPr>
          <p:nvPr/>
        </p:nvSpPr>
        <p:spPr>
          <a:xfrm>
            <a:off x="108816" y="257570"/>
            <a:ext cx="2730299" cy="27260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s-CL" sz="1600" b="1" dirty="0">
                <a:solidFill>
                  <a:schemeClr val="bg1"/>
                </a:solidFill>
                <a:latin typeface="Aptos" panose="020B0004020202020204" pitchFamily="34" charset="0"/>
                <a:cs typeface="Arial"/>
              </a:rPr>
              <a:t>PROYECTOS ADJUDICADOS</a:t>
            </a:r>
            <a:endParaRPr lang="es-CL" sz="1400" b="1" dirty="0">
              <a:solidFill>
                <a:schemeClr val="bg1"/>
              </a:solidFill>
              <a:latin typeface="Aptos" panose="020B0004020202020204" pitchFamily="34" charset="0"/>
              <a:cs typeface="Arial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206BBDC1-011D-6FA5-C5C0-70431EF3F7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44388" y="-211983"/>
            <a:ext cx="2190795" cy="1232322"/>
          </a:xfrm>
          <a:prstGeom prst="rect">
            <a:avLst/>
          </a:prstGeom>
        </p:spPr>
      </p:pic>
      <p:sp>
        <p:nvSpPr>
          <p:cNvPr id="7" name="Marcador de contenido 2">
            <a:extLst>
              <a:ext uri="{FF2B5EF4-FFF2-40B4-BE49-F238E27FC236}">
                <a16:creationId xmlns:a16="http://schemas.microsoft.com/office/drawing/2014/main" id="{7091E660-CC9A-AD17-16FE-3E843D86BDB7}"/>
              </a:ext>
            </a:extLst>
          </p:cNvPr>
          <p:cNvSpPr txBox="1">
            <a:spLocks/>
          </p:cNvSpPr>
          <p:nvPr/>
        </p:nvSpPr>
        <p:spPr>
          <a:xfrm>
            <a:off x="193371" y="798540"/>
            <a:ext cx="8757258" cy="38236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500" b="1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Recuento de Proyectos adjudicados en distintos concursos del CID: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B97B3419-5C72-4EDA-479E-64077EF696AA}"/>
              </a:ext>
            </a:extLst>
          </p:cNvPr>
          <p:cNvSpPr txBox="1"/>
          <p:nvPr/>
        </p:nvSpPr>
        <p:spPr>
          <a:xfrm>
            <a:off x="292130" y="1045317"/>
            <a:ext cx="855974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9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2020</a:t>
            </a:r>
            <a:endParaRPr lang="es-CL" sz="9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s-ES" sz="900" dirty="0">
                <a:solidFill>
                  <a:srgbClr val="0B76A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-Caracterización del proceso de enseñanza-aprendizaje de las competencias de alfabetización científica en la carrera de psicología (A. Sánchez, F. Reyes y K. Oliva)</a:t>
            </a:r>
            <a:endParaRPr lang="es-CL" sz="9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s-ES" sz="9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-Meta-educación: Efecto de la colaboración, meta-cognición y funciones ejecutivas en la resolución de problemas en el aula (G. Reyes, M. Barrientos, V. </a:t>
            </a:r>
            <a:r>
              <a:rPr lang="es-ES" sz="9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Hojman</a:t>
            </a:r>
            <a:r>
              <a:rPr lang="es-ES" sz="9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y</a:t>
            </a:r>
            <a:r>
              <a:rPr lang="es-ES" sz="9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P. </a:t>
            </a:r>
            <a:r>
              <a:rPr lang="es-ES" sz="9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Vlenzuela</a:t>
            </a:r>
            <a:r>
              <a:rPr lang="es-ES" sz="9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</a:t>
            </a:r>
            <a:endParaRPr lang="es-CL" sz="9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s-ES" sz="900" dirty="0">
                <a:solidFill>
                  <a:srgbClr val="0B76A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-Realidad virtual como herramienta para el aprendizaje significativo en estudiantes de primer año de la carrera de Psicología (F. Contreras, K. Sanhueza, F. </a:t>
            </a:r>
            <a:r>
              <a:rPr lang="es-ES" sz="900" dirty="0" err="1">
                <a:solidFill>
                  <a:srgbClr val="0B76A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Ceric</a:t>
            </a:r>
            <a:r>
              <a:rPr lang="es-ES" sz="900" dirty="0">
                <a:solidFill>
                  <a:srgbClr val="0B76A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C. Halal, C. </a:t>
            </a:r>
            <a:r>
              <a:rPr lang="es-ES" sz="900" dirty="0" err="1">
                <a:solidFill>
                  <a:srgbClr val="0B76A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Lavin</a:t>
            </a:r>
            <a:r>
              <a:rPr lang="es-ES" sz="900" dirty="0">
                <a:solidFill>
                  <a:srgbClr val="0B76A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J. </a:t>
            </a:r>
            <a:r>
              <a:rPr lang="es-ES" sz="900" dirty="0" err="1">
                <a:solidFill>
                  <a:srgbClr val="0B76A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Bow</a:t>
            </a:r>
            <a:r>
              <a:rPr lang="es-ES" sz="900" dirty="0">
                <a:solidFill>
                  <a:srgbClr val="0B76A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ES" sz="900" dirty="0" err="1">
                <a:solidFill>
                  <a:srgbClr val="0B76A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Toran</a:t>
            </a:r>
            <a:r>
              <a:rPr lang="es-ES" sz="900" dirty="0">
                <a:solidFill>
                  <a:srgbClr val="0B76A0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y</a:t>
            </a:r>
            <a:r>
              <a:rPr lang="es-ES" sz="900" dirty="0">
                <a:solidFill>
                  <a:srgbClr val="0B76A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T. Campos)</a:t>
            </a:r>
            <a:endParaRPr lang="es-CL" sz="9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s-CL" sz="9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-Adaptación de la metodología de </a:t>
            </a:r>
            <a:r>
              <a:rPr lang="es-CL" sz="9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flipped</a:t>
            </a:r>
            <a:r>
              <a:rPr lang="es-CL" sz="9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CL" sz="9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learning</a:t>
            </a:r>
            <a:r>
              <a:rPr lang="es-CL" sz="9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para el desarrollo del compromiso en estudiantes del curso de DDI redes y comunidad de 4º de Psicología  (R. Quiroz y J. Le Fort)</a:t>
            </a:r>
          </a:p>
          <a:p>
            <a:r>
              <a:rPr lang="es-ES" sz="900" dirty="0">
                <a:solidFill>
                  <a:srgbClr val="0B76A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-Realidad virtual como herramienta para el aprendizaje significativo en estudiantes de primer año de la carrera de Psicología (K. Sanhueza)</a:t>
            </a:r>
          </a:p>
          <a:p>
            <a:endParaRPr lang="es-CL" sz="9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s-ES" sz="9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2021</a:t>
            </a:r>
            <a:endParaRPr lang="es-CL" sz="9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s-ES" sz="9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-Dinámicas de supervisión clínica en la unidad adulto del Servicio de Psicología </a:t>
            </a:r>
            <a:r>
              <a:rPr lang="es-ES" sz="9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</a:t>
            </a:r>
            <a:r>
              <a:rPr lang="es-ES" sz="9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ntegral de la Universidad del Desarrollo (C. Pérez y D. Saralegui)</a:t>
            </a:r>
            <a:endParaRPr lang="es-CL" sz="9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s-ES" sz="9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-El desempeño flexible en la formación de futuros profesores: El rol de la simulación de la enseñanza (F. </a:t>
            </a:r>
            <a:r>
              <a:rPr lang="es-ES" sz="9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Ceric</a:t>
            </a:r>
            <a:r>
              <a:rPr lang="es-ES" sz="9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y</a:t>
            </a:r>
            <a:r>
              <a:rPr lang="es-ES" sz="9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P. </a:t>
            </a:r>
            <a:r>
              <a:rPr lang="es-ES" sz="9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Guzman</a:t>
            </a:r>
            <a:r>
              <a:rPr lang="es-ES" sz="9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).</a:t>
            </a:r>
            <a:endParaRPr lang="es-CL" sz="9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s-ES" sz="9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-Frecuencia de sesgo de confirmación, acierto, eficiencia metacognitiva y confianza en juicios clínicos en estudiantes de tercer y cuarto año de psicología (C. </a:t>
            </a:r>
            <a:r>
              <a:rPr lang="es-ES" sz="9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Lavin</a:t>
            </a:r>
            <a:r>
              <a:rPr lang="es-ES" sz="9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y</a:t>
            </a:r>
            <a:r>
              <a:rPr lang="es-ES" sz="9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C. Muñoz)</a:t>
            </a:r>
            <a:endParaRPr lang="es-CL" sz="9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s-ES" sz="900" dirty="0">
                <a:solidFill>
                  <a:srgbClr val="0B76A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-Realidad virtual como herramienta para el aprendizaje significativo de tópicos de bases neurológicas del comportamiento en estudiantes de primer año de Psicología (T. Campos, F. </a:t>
            </a:r>
            <a:r>
              <a:rPr lang="es-ES" sz="900" dirty="0" err="1">
                <a:solidFill>
                  <a:srgbClr val="0B76A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Ceric</a:t>
            </a:r>
            <a:r>
              <a:rPr lang="es-ES" sz="900" dirty="0">
                <a:solidFill>
                  <a:srgbClr val="0B76A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K. Sanhueza, C. </a:t>
            </a:r>
            <a:r>
              <a:rPr lang="es-ES" sz="900" dirty="0" err="1">
                <a:solidFill>
                  <a:srgbClr val="0B76A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Lavin</a:t>
            </a:r>
            <a:r>
              <a:rPr lang="es-ES" sz="900" dirty="0">
                <a:solidFill>
                  <a:srgbClr val="0B76A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y C. Halal)</a:t>
            </a:r>
            <a:endParaRPr lang="es-CL" sz="9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s-ES" sz="900" dirty="0">
                <a:solidFill>
                  <a:srgbClr val="0B76A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-Aula invertida. Aprendizaje desde la plataforma </a:t>
            </a:r>
            <a:r>
              <a:rPr lang="es-ES" sz="900" dirty="0" err="1">
                <a:solidFill>
                  <a:srgbClr val="0B76A0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</a:t>
            </a:r>
            <a:r>
              <a:rPr lang="es-ES" sz="900" dirty="0" err="1">
                <a:solidFill>
                  <a:srgbClr val="0B76A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earpod</a:t>
            </a:r>
            <a:r>
              <a:rPr lang="es-ES" sz="900" dirty="0">
                <a:solidFill>
                  <a:srgbClr val="0B76A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para generar experiencias de aprendizaje (A. Vielma, D., Fernández, J. Le Fort y A. Villarroel)</a:t>
            </a:r>
            <a:endParaRPr lang="es-CL" sz="9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s-ES" sz="900" dirty="0">
                <a:solidFill>
                  <a:srgbClr val="0B76A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-Realidad virtual como herramienta para el aprendizaje significativo de tópicos de bases neurológicas del comportamiento en estudiantes de primer año de psicología (K. Sanhueza)</a:t>
            </a:r>
          </a:p>
          <a:p>
            <a:endParaRPr lang="es-CL" sz="9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s-ES" sz="9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2022</a:t>
            </a:r>
            <a:endParaRPr lang="es-CL" sz="9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s-ES" sz="900" dirty="0">
                <a:solidFill>
                  <a:srgbClr val="0B76A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-Emociones académicas, bienestar y apoyo a la autonomía como predictores de la adaptación e intención de abandono a la vida universitaria (R. Cobo y V. </a:t>
            </a:r>
            <a:r>
              <a:rPr lang="es-ES" sz="900" dirty="0" err="1">
                <a:solidFill>
                  <a:srgbClr val="0B76A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Hojman</a:t>
            </a:r>
            <a:r>
              <a:rPr lang="es-ES" sz="900" dirty="0">
                <a:solidFill>
                  <a:srgbClr val="0B76A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</a:t>
            </a:r>
            <a:endParaRPr lang="es-CL" sz="9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s-ES" sz="9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-Meta-Educa: Explorando la relación entre los componentes de la metacognición y el aprendizaje (G. Reyes y M. Barrientos).</a:t>
            </a:r>
            <a:endParaRPr lang="es-CL" sz="9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s-ES" sz="900" dirty="0">
                <a:solidFill>
                  <a:srgbClr val="0B76A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-Identificación de </a:t>
            </a:r>
            <a:r>
              <a:rPr lang="es-ES" sz="900" dirty="0" err="1">
                <a:solidFill>
                  <a:srgbClr val="0B76A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core</a:t>
            </a:r>
            <a:r>
              <a:rPr lang="es-ES" sz="900" dirty="0">
                <a:solidFill>
                  <a:srgbClr val="0B76A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ES" sz="900" dirty="0" err="1">
                <a:solidFill>
                  <a:srgbClr val="0B76A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practices</a:t>
            </a:r>
            <a:r>
              <a:rPr lang="es-ES" sz="900" dirty="0">
                <a:solidFill>
                  <a:srgbClr val="0B76A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en los roles del psicólogo organizacional, como ejes para la formación experiencial de pregrado en la carrera de Psicología UDD (P. Cea, C. </a:t>
            </a:r>
            <a:r>
              <a:rPr lang="es-ES" sz="900" dirty="0" err="1">
                <a:solidFill>
                  <a:srgbClr val="0B76A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Nuñez</a:t>
            </a:r>
            <a:r>
              <a:rPr lang="es-ES" sz="900" dirty="0">
                <a:solidFill>
                  <a:srgbClr val="0B76A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J. Martínez y S. Quilodrán).</a:t>
            </a:r>
          </a:p>
          <a:p>
            <a:endParaRPr lang="es-ES" sz="900" dirty="0">
              <a:solidFill>
                <a:srgbClr val="0B76A0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s-ES" sz="16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Ver t</a:t>
            </a:r>
            <a:r>
              <a:rPr lang="es-ES" sz="16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odos los Proyectos Adjudicados Psicología </a:t>
            </a:r>
            <a:r>
              <a:rPr lang="es-ES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2018-2024</a:t>
            </a:r>
            <a:r>
              <a:rPr lang="es-ES" dirty="0">
                <a:solidFill>
                  <a:srgbClr val="0B76A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</a:t>
            </a:r>
            <a:r>
              <a:rPr lang="es-ES" dirty="0">
                <a:solidFill>
                  <a:srgbClr val="0B76A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/>
              </a:rPr>
              <a:t>Link</a:t>
            </a:r>
            <a:r>
              <a:rPr lang="es-ES" dirty="0">
                <a:solidFill>
                  <a:srgbClr val="0B76A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</a:t>
            </a:r>
          </a:p>
          <a:p>
            <a:endParaRPr lang="es-CL" sz="900" dirty="0"/>
          </a:p>
        </p:txBody>
      </p:sp>
    </p:spTree>
    <p:extLst>
      <p:ext uri="{BB962C8B-B14F-4D97-AF65-F5344CB8AC3E}">
        <p14:creationId xmlns:p14="http://schemas.microsoft.com/office/powerpoint/2010/main" val="3025426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63BC293E-A61E-C048-8F60-76A4D1C105A5}"/>
              </a:ext>
            </a:extLst>
          </p:cNvPr>
          <p:cNvSpPr/>
          <p:nvPr/>
        </p:nvSpPr>
        <p:spPr>
          <a:xfrm>
            <a:off x="0" y="0"/>
            <a:ext cx="9144001" cy="787747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>
              <a:solidFill>
                <a:prstClr val="white"/>
              </a:solidFill>
            </a:endParaRPr>
          </a:p>
        </p:txBody>
      </p:sp>
      <p:sp>
        <p:nvSpPr>
          <p:cNvPr id="12" name="Marcador de contenido 2">
            <a:extLst>
              <a:ext uri="{FF2B5EF4-FFF2-40B4-BE49-F238E27FC236}">
                <a16:creationId xmlns:a16="http://schemas.microsoft.com/office/drawing/2014/main" id="{C1438825-6627-8840-B156-E9DBB3744AFA}"/>
              </a:ext>
            </a:extLst>
          </p:cNvPr>
          <p:cNvSpPr txBox="1">
            <a:spLocks/>
          </p:cNvSpPr>
          <p:nvPr/>
        </p:nvSpPr>
        <p:spPr>
          <a:xfrm>
            <a:off x="108817" y="257570"/>
            <a:ext cx="4795692" cy="27260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s-CL" sz="1600" b="1" dirty="0">
                <a:solidFill>
                  <a:schemeClr val="bg1"/>
                </a:solidFill>
                <a:latin typeface="Aptos" panose="020B0004020202020204" pitchFamily="34" charset="0"/>
                <a:cs typeface="Arial"/>
              </a:rPr>
              <a:t>TIPOS DE APOYO PARA INVESTIGACIÓN DOCENTE</a:t>
            </a:r>
            <a:endParaRPr lang="es-CL" sz="1400" b="1" dirty="0">
              <a:solidFill>
                <a:schemeClr val="bg1"/>
              </a:solidFill>
              <a:latin typeface="Aptos" panose="020B0004020202020204" pitchFamily="34" charset="0"/>
              <a:cs typeface="Arial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206BBDC1-011D-6FA5-C5C0-70431EF3F7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4388" y="-211983"/>
            <a:ext cx="2190795" cy="1232322"/>
          </a:xfrm>
          <a:prstGeom prst="rect">
            <a:avLst/>
          </a:prstGeom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E17A8DF-233F-EDE2-111C-B3725F0D30E0}"/>
              </a:ext>
            </a:extLst>
          </p:cNvPr>
          <p:cNvSpPr txBox="1">
            <a:spLocks/>
          </p:cNvSpPr>
          <p:nvPr/>
        </p:nvSpPr>
        <p:spPr>
          <a:xfrm>
            <a:off x="201642" y="1045317"/>
            <a:ext cx="8740715" cy="387541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defPPr>
              <a:defRPr lang="es-ES_tradnl"/>
            </a:defPPr>
            <a:lvl1pPr marL="285750" indent="-285750" algn="just"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b="1">
                <a:latin typeface="Aptos" panose="020B0004020202020204" pitchFamily="34" charset="0"/>
                <a:cs typeface="Arial" panose="020B0604020202020204" pitchFamily="34" charset="0"/>
              </a:defRPr>
            </a:lvl1pPr>
            <a:lvl2pPr marL="342900" indent="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MX" sz="1600" dirty="0"/>
              <a:t>Asistencia a congresos nacionales e internacionales: </a:t>
            </a:r>
          </a:p>
          <a:p>
            <a:pPr marL="0" indent="0">
              <a:buNone/>
            </a:pPr>
            <a:r>
              <a:rPr lang="es-MX" sz="1400" b="0" dirty="0"/>
              <a:t>Pago de la inscripción, Apoyo para pasajes y/o estadía</a:t>
            </a:r>
          </a:p>
          <a:p>
            <a:r>
              <a:rPr lang="es-MX" sz="1600" dirty="0"/>
              <a:t>Publicación de artículos: </a:t>
            </a:r>
          </a:p>
          <a:p>
            <a:pPr marL="0" indent="0">
              <a:buNone/>
            </a:pPr>
            <a:r>
              <a:rPr lang="es-MX" sz="1400" b="0" dirty="0"/>
              <a:t>Elaboración, Edición, Revisión, Traducción, Pagos de APC , Envío a revista, etc.  </a:t>
            </a:r>
          </a:p>
          <a:p>
            <a:r>
              <a:rPr lang="es-MX" sz="1600" dirty="0"/>
              <a:t>Asesoría en Elaboración de Proyectos concursables.</a:t>
            </a:r>
          </a:p>
          <a:p>
            <a:r>
              <a:rPr lang="es-MX" sz="1600" dirty="0"/>
              <a:t>Asesoría en el desarrollo de la investigación: </a:t>
            </a:r>
          </a:p>
          <a:p>
            <a:pPr marL="0" indent="0">
              <a:buNone/>
            </a:pPr>
            <a:r>
              <a:rPr lang="es-MX" sz="1400" b="0" dirty="0"/>
              <a:t>Análisis de datos, Gestión de acceso a la muestra UDD (de requerir), Gestión de formularios para el Comité de ética, etc. </a:t>
            </a:r>
          </a:p>
          <a:p>
            <a:r>
              <a:rPr lang="es-MX" sz="1600" dirty="0"/>
              <a:t>Apoyo para el diseño y/o digitalización de material de enseñanza. </a:t>
            </a:r>
          </a:p>
          <a:p>
            <a:pPr marL="0" indent="0">
              <a:buNone/>
            </a:pPr>
            <a:r>
              <a:rPr lang="es-MX" sz="1400" b="0" dirty="0"/>
              <a:t>Edición, Reprodución, Difusión, etc.</a:t>
            </a:r>
          </a:p>
          <a:p>
            <a:r>
              <a:rPr lang="es-MX" sz="1600" dirty="0"/>
              <a:t>Perfeccionamiento: </a:t>
            </a:r>
          </a:p>
          <a:p>
            <a:pPr marL="0" indent="0">
              <a:buNone/>
            </a:pPr>
            <a:r>
              <a:rPr lang="es-MX" sz="1400" b="0" dirty="0"/>
              <a:t>Cursos (CID), Diplomado en Docencia Universitaria y Diplomado de investigación en docencia universitaria (CID), Becas (DGDA)</a:t>
            </a:r>
          </a:p>
          <a:p>
            <a:r>
              <a:rPr lang="es-MX" sz="1600" dirty="0"/>
              <a:t>Invitación a Publicación: </a:t>
            </a:r>
          </a:p>
          <a:p>
            <a:pPr marL="0" indent="0">
              <a:buNone/>
            </a:pPr>
            <a:r>
              <a:rPr lang="es-MX" sz="1400" b="0" dirty="0"/>
              <a:t>Serie Springer (IBEM) </a:t>
            </a:r>
            <a:r>
              <a:rPr lang="es-MX" sz="1300" b="0" dirty="0"/>
              <a:t>[</a:t>
            </a:r>
            <a:r>
              <a:rPr lang="es-MX" sz="1300" b="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Link</a:t>
            </a:r>
            <a:r>
              <a:rPr lang="es-MX" sz="1300" b="0" dirty="0"/>
              <a:t>], </a:t>
            </a:r>
            <a:r>
              <a:rPr lang="es-MX" sz="1400" b="0" dirty="0"/>
              <a:t>Manual de Metodología [</a:t>
            </a:r>
            <a:r>
              <a:rPr lang="es-MX" sz="1400" b="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Link</a:t>
            </a:r>
            <a:r>
              <a:rPr lang="es-MX" sz="1400" b="0" dirty="0"/>
              <a:t>], Manual de Buenas prácticas Psicologia </a:t>
            </a:r>
            <a:r>
              <a:rPr lang="es-MX" sz="1300" b="0" dirty="0"/>
              <a:t>[</a:t>
            </a:r>
            <a:r>
              <a:rPr lang="es-MX" sz="1300" b="0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Link</a:t>
            </a:r>
            <a:r>
              <a:rPr lang="es-MX" sz="1300" b="0" dirty="0"/>
              <a:t>], </a:t>
            </a:r>
            <a:r>
              <a:rPr lang="es-MX" sz="1400" b="0" dirty="0"/>
              <a:t>etc.</a:t>
            </a:r>
          </a:p>
          <a:p>
            <a:endParaRPr lang="es-MX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061412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63BC293E-A61E-C048-8F60-76A4D1C105A5}"/>
              </a:ext>
            </a:extLst>
          </p:cNvPr>
          <p:cNvSpPr/>
          <p:nvPr/>
        </p:nvSpPr>
        <p:spPr>
          <a:xfrm>
            <a:off x="0" y="0"/>
            <a:ext cx="9144001" cy="787747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>
              <a:solidFill>
                <a:prstClr val="white"/>
              </a:solidFill>
            </a:endParaRPr>
          </a:p>
        </p:txBody>
      </p:sp>
      <p:sp>
        <p:nvSpPr>
          <p:cNvPr id="12" name="Marcador de contenido 2">
            <a:extLst>
              <a:ext uri="{FF2B5EF4-FFF2-40B4-BE49-F238E27FC236}">
                <a16:creationId xmlns:a16="http://schemas.microsoft.com/office/drawing/2014/main" id="{C1438825-6627-8840-B156-E9DBB3744AFA}"/>
              </a:ext>
            </a:extLst>
          </p:cNvPr>
          <p:cNvSpPr txBox="1">
            <a:spLocks/>
          </p:cNvSpPr>
          <p:nvPr/>
        </p:nvSpPr>
        <p:spPr>
          <a:xfrm>
            <a:off x="108817" y="257570"/>
            <a:ext cx="4731748" cy="27260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s-CL" sz="1600" b="1" dirty="0">
                <a:solidFill>
                  <a:schemeClr val="bg1"/>
                </a:solidFill>
                <a:latin typeface="Aptos" panose="020B0004020202020204" pitchFamily="34" charset="0"/>
                <a:cs typeface="Arial"/>
              </a:rPr>
              <a:t>FONDOS CONCURSABLES Y NO CONCURSABLES</a:t>
            </a:r>
            <a:endParaRPr lang="es-CL" sz="1400" b="1" dirty="0">
              <a:solidFill>
                <a:schemeClr val="bg1"/>
              </a:solidFill>
              <a:latin typeface="Aptos" panose="020B0004020202020204" pitchFamily="34" charset="0"/>
              <a:cs typeface="Arial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206BBDC1-011D-6FA5-C5C0-70431EF3F7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4388" y="-211983"/>
            <a:ext cx="2190795" cy="1232322"/>
          </a:xfrm>
          <a:prstGeom prst="rect">
            <a:avLst/>
          </a:prstGeom>
        </p:spPr>
      </p:pic>
      <p:sp>
        <p:nvSpPr>
          <p:cNvPr id="7" name="Marcador de contenido 2">
            <a:extLst>
              <a:ext uri="{FF2B5EF4-FFF2-40B4-BE49-F238E27FC236}">
                <a16:creationId xmlns:a16="http://schemas.microsoft.com/office/drawing/2014/main" id="{7091E660-CC9A-AD17-16FE-3E843D86BDB7}"/>
              </a:ext>
            </a:extLst>
          </p:cNvPr>
          <p:cNvSpPr txBox="1">
            <a:spLocks/>
          </p:cNvSpPr>
          <p:nvPr/>
        </p:nvSpPr>
        <p:spPr>
          <a:xfrm>
            <a:off x="193371" y="944349"/>
            <a:ext cx="8757258" cy="41206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2300" b="1" dirty="0">
                <a:solidFill>
                  <a:schemeClr val="accent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1. FONDOS CID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500" b="1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Proyectos de Innovación y Fortalecimiento de la Docencia - PIFD </a:t>
            </a:r>
            <a:r>
              <a:rPr lang="es-MX" sz="1500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(</a:t>
            </a:r>
            <a:r>
              <a:rPr lang="es-MX" sz="1500" b="1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2 $M</a:t>
            </a:r>
            <a:r>
              <a:rPr lang="es-MX" sz="1500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) [</a:t>
            </a:r>
            <a:r>
              <a:rPr lang="es-MX" sz="1500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  <a:hlinkClick r:id="rId3"/>
              </a:rPr>
              <a:t>Link</a:t>
            </a:r>
            <a:r>
              <a:rPr lang="es-MX" sz="1500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]</a:t>
            </a:r>
          </a:p>
          <a:p>
            <a:r>
              <a:rPr lang="es-MX" sz="1500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       Adjudicados 2024-1 [</a:t>
            </a:r>
            <a:r>
              <a:rPr lang="es-MX" sz="1500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  <a:hlinkClick r:id="rId4"/>
              </a:rPr>
              <a:t>Ver</a:t>
            </a:r>
            <a:r>
              <a:rPr lang="es-MX" sz="1500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br>
              <a:rPr lang="es-MX" sz="1500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</a:br>
            <a:r>
              <a:rPr lang="es-MX" sz="1500" b="1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Proyecto de Investigación en Docencia Universitaria - PIDU (3 $M)  </a:t>
            </a:r>
            <a:r>
              <a:rPr lang="es-MX" sz="1500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[</a:t>
            </a:r>
            <a:r>
              <a:rPr lang="es-MX" sz="1500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  <a:hlinkClick r:id="rId5"/>
              </a:rPr>
              <a:t>Link</a:t>
            </a:r>
            <a:r>
              <a:rPr lang="es-MX" sz="1500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]</a:t>
            </a:r>
          </a:p>
          <a:p>
            <a:r>
              <a:rPr lang="es-MX" sz="1500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       Adjudicados 2024-1 [</a:t>
            </a:r>
            <a:r>
              <a:rPr lang="es-MX" sz="1500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  <a:hlinkClick r:id="rId6"/>
              </a:rPr>
              <a:t>Ver</a:t>
            </a:r>
            <a:r>
              <a:rPr lang="es-MX" sz="1500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500" b="1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Fondos de apoyo a la difusión académica </a:t>
            </a:r>
            <a:r>
              <a:rPr lang="es-MX" sz="1500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[</a:t>
            </a:r>
            <a:r>
              <a:rPr lang="es-MX" sz="1500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  <a:hlinkClick r:id="rId7"/>
              </a:rPr>
              <a:t>Link</a:t>
            </a:r>
            <a:r>
              <a:rPr lang="es-MX" sz="1500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]</a:t>
            </a:r>
          </a:p>
          <a:p>
            <a:endParaRPr lang="es-MX" sz="1500" b="1" dirty="0">
              <a:solidFill>
                <a:schemeClr val="accent1"/>
              </a:solidFill>
              <a:latin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s-MX" sz="1500" b="1" dirty="0">
                <a:solidFill>
                  <a:schemeClr val="accent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Acceder a servicios CID</a:t>
            </a:r>
            <a:endParaRPr lang="es-MX" sz="1500" b="1" dirty="0">
              <a:solidFill>
                <a:schemeClr val="tx1"/>
              </a:solidFill>
              <a:latin typeface="Aptos" panose="020B00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500" b="1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General  </a:t>
            </a:r>
            <a:r>
              <a:rPr lang="es-MX" sz="1500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[</a:t>
            </a:r>
            <a:r>
              <a:rPr lang="es-MX" sz="1500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  <a:hlinkClick r:id="rId8"/>
              </a:rPr>
              <a:t>Link</a:t>
            </a:r>
            <a:r>
              <a:rPr lang="es-MX" sz="1500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500" b="1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Link CID proyecto innovación docencia, enseñanza y aprendizaje  </a:t>
            </a:r>
            <a:r>
              <a:rPr lang="es-MX" sz="1500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[</a:t>
            </a:r>
            <a:r>
              <a:rPr lang="es-MX" sz="1500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  <a:hlinkClick r:id="rId9"/>
              </a:rPr>
              <a:t>Link</a:t>
            </a:r>
            <a:r>
              <a:rPr lang="es-MX" sz="1500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] </a:t>
            </a:r>
          </a:p>
          <a:p>
            <a:endParaRPr lang="es-MX" sz="1500" b="1" dirty="0">
              <a:solidFill>
                <a:schemeClr val="tx1"/>
              </a:solidFill>
              <a:latin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s-MX" sz="2300" b="1" dirty="0">
                <a:solidFill>
                  <a:schemeClr val="accent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2. FONDOS DIRECCIÓN DE INVESTIGACIÓN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500" b="1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Fondo DIN asistencia a congresos </a:t>
            </a:r>
            <a:r>
              <a:rPr lang="es-MX" sz="1300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[</a:t>
            </a:r>
            <a:r>
              <a:rPr lang="es-MX" sz="1300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  <a:hlinkClick r:id="rId10"/>
              </a:rPr>
              <a:t>Link</a:t>
            </a:r>
            <a:r>
              <a:rPr lang="es-MX" sz="1300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500" b="1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Concursos investigación de Dirección de Investigación</a:t>
            </a:r>
            <a:r>
              <a:rPr lang="es-MX" sz="1200" b="1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s-MX" sz="1300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[</a:t>
            </a:r>
            <a:r>
              <a:rPr lang="es-MX" sz="1300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  <a:hlinkClick r:id="rId11"/>
              </a:rPr>
              <a:t>Link</a:t>
            </a:r>
            <a:r>
              <a:rPr lang="es-MX" sz="1300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1160525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63BC293E-A61E-C048-8F60-76A4D1C105A5}"/>
              </a:ext>
            </a:extLst>
          </p:cNvPr>
          <p:cNvSpPr/>
          <p:nvPr/>
        </p:nvSpPr>
        <p:spPr>
          <a:xfrm>
            <a:off x="0" y="0"/>
            <a:ext cx="9144001" cy="787747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>
              <a:solidFill>
                <a:prstClr val="white"/>
              </a:solidFill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206BBDC1-011D-6FA5-C5C0-70431EF3F7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4388" y="-211983"/>
            <a:ext cx="2190795" cy="1232322"/>
          </a:xfrm>
          <a:prstGeom prst="rect">
            <a:avLst/>
          </a:prstGeom>
        </p:spPr>
      </p:pic>
      <p:sp>
        <p:nvSpPr>
          <p:cNvPr id="7" name="Marcador de contenido 2">
            <a:extLst>
              <a:ext uri="{FF2B5EF4-FFF2-40B4-BE49-F238E27FC236}">
                <a16:creationId xmlns:a16="http://schemas.microsoft.com/office/drawing/2014/main" id="{7091E660-CC9A-AD17-16FE-3E843D86BDB7}"/>
              </a:ext>
            </a:extLst>
          </p:cNvPr>
          <p:cNvSpPr txBox="1">
            <a:spLocks/>
          </p:cNvSpPr>
          <p:nvPr/>
        </p:nvSpPr>
        <p:spPr>
          <a:xfrm>
            <a:off x="1896841" y="2111383"/>
            <a:ext cx="2219089" cy="9207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500" b="1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Ideas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500" b="1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Apoyos requeridos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500" b="1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Compromisos</a:t>
            </a:r>
            <a:endParaRPr lang="es-MX" b="1" dirty="0">
              <a:solidFill>
                <a:schemeClr val="tx1"/>
              </a:solidFill>
              <a:latin typeface="Aptos" panose="020B00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B887C551-D643-5587-9117-73ABC5C771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5028072" y="1644649"/>
            <a:ext cx="2794000" cy="185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5523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"/>
            <a:ext cx="9144000" cy="5143500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508157" y="2237905"/>
            <a:ext cx="8091948" cy="58477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endParaRPr lang="es-CL" sz="3200" b="1" dirty="0">
              <a:solidFill>
                <a:schemeClr val="bg1"/>
              </a:solidFill>
              <a:latin typeface="Calibri"/>
              <a:ea typeface="Calibri" charset="0"/>
              <a:cs typeface="Calibri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88DD640F-BABD-611A-2CA3-27B66BFBCA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76602" y="1914131"/>
            <a:ext cx="2190795" cy="1232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2964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lour Background">
  <a:themeElements>
    <a:clrScheme name="Stampede Light">
      <a:dk1>
        <a:srgbClr val="445469"/>
      </a:dk1>
      <a:lt1>
        <a:sysClr val="window" lastClr="FFFFFF"/>
      </a:lt1>
      <a:dk2>
        <a:srgbClr val="445469"/>
      </a:dk2>
      <a:lt2>
        <a:srgbClr val="FFFFFF"/>
      </a:lt2>
      <a:accent1>
        <a:srgbClr val="2686A7"/>
      </a:accent1>
      <a:accent2>
        <a:srgbClr val="54BE71"/>
      </a:accent2>
      <a:accent3>
        <a:srgbClr val="8BC248"/>
      </a:accent3>
      <a:accent4>
        <a:srgbClr val="EF9527"/>
      </a:accent4>
      <a:accent5>
        <a:srgbClr val="ED423D"/>
      </a:accent5>
      <a:accent6>
        <a:srgbClr val="202F3E"/>
      </a:accent6>
      <a:hlink>
        <a:srgbClr val="F33B48"/>
      </a:hlink>
      <a:folHlink>
        <a:srgbClr val="FFC000"/>
      </a:folHlink>
    </a:clrScheme>
    <a:fontScheme name="Custom 3">
      <a:majorFont>
        <a:latin typeface="Open Sans Light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296</TotalTime>
  <Words>995</Words>
  <Application>Microsoft Macintosh PowerPoint</Application>
  <PresentationFormat>Presentación en pantalla (16:9)</PresentationFormat>
  <Paragraphs>72</Paragraphs>
  <Slides>7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7</vt:i4>
      </vt:variant>
    </vt:vector>
  </HeadingPairs>
  <TitlesOfParts>
    <vt:vector size="14" baseType="lpstr">
      <vt:lpstr>Aptos</vt:lpstr>
      <vt:lpstr>Arial</vt:lpstr>
      <vt:lpstr>Calibri</vt:lpstr>
      <vt:lpstr>Calibri Light</vt:lpstr>
      <vt:lpstr>Open Sans Light</vt:lpstr>
      <vt:lpstr>Tema de Office</vt:lpstr>
      <vt:lpstr>Colour Background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UNIVERSIDAD DEL FUTURO:  ¿POR QUÉ EL POSTGRADO?</dc:title>
  <dc:creator>Usuario de Microsoft Office</dc:creator>
  <cp:lastModifiedBy>Dany Fernández Vega</cp:lastModifiedBy>
  <cp:revision>95</cp:revision>
  <cp:lastPrinted>2019-07-10T23:12:00Z</cp:lastPrinted>
  <dcterms:created xsi:type="dcterms:W3CDTF">2016-12-28T13:14:51Z</dcterms:created>
  <dcterms:modified xsi:type="dcterms:W3CDTF">2024-09-24T17:56:52Z</dcterms:modified>
</cp:coreProperties>
</file>