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57" r:id="rId3"/>
    <p:sldId id="258" r:id="rId4"/>
    <p:sldId id="259" r:id="rId5"/>
    <p:sldId id="260" r:id="rId6"/>
    <p:sldId id="27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73" d="100"/>
          <a:sy n="73" d="100"/>
        </p:scale>
        <p:origin x="6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1BBCF3-6F14-4B9C-99D4-732827F36176}" type="doc">
      <dgm:prSet loTypeId="urn:microsoft.com/office/officeart/2005/8/layout/cycle8" loCatId="cycle" qsTypeId="urn:microsoft.com/office/officeart/2005/8/quickstyle/3d3" qsCatId="3D" csTypeId="urn:microsoft.com/office/officeart/2005/8/colors/colorful1#1" csCatId="colorful" phldr="1"/>
      <dgm:spPr/>
    </dgm:pt>
    <dgm:pt modelId="{0ABD4D3E-8C56-4544-9BC7-683AD0644874}">
      <dgm:prSet phldrT="[Texto]"/>
      <dgm:spPr/>
      <dgm:t>
        <a:bodyPr/>
        <a:lstStyle/>
        <a:p>
          <a:r>
            <a:rPr lang="es-CL" b="1" dirty="0" smtClean="0"/>
            <a:t>Desafío Cognitivo</a:t>
          </a:r>
          <a:endParaRPr lang="es-CL" b="1" dirty="0"/>
        </a:p>
      </dgm:t>
    </dgm:pt>
    <dgm:pt modelId="{6992F472-660F-42CE-A40A-359CA5FFCC02}" type="parTrans" cxnId="{285C9C18-E3FF-4B36-B072-466E5A11E9AE}">
      <dgm:prSet/>
      <dgm:spPr/>
      <dgm:t>
        <a:bodyPr/>
        <a:lstStyle/>
        <a:p>
          <a:endParaRPr lang="es-CL"/>
        </a:p>
      </dgm:t>
    </dgm:pt>
    <dgm:pt modelId="{8ED571B3-29DB-4D08-B204-9F2594AC6D9F}" type="sibTrans" cxnId="{285C9C18-E3FF-4B36-B072-466E5A11E9AE}">
      <dgm:prSet/>
      <dgm:spPr/>
      <dgm:t>
        <a:bodyPr/>
        <a:lstStyle/>
        <a:p>
          <a:endParaRPr lang="es-CL"/>
        </a:p>
      </dgm:t>
    </dgm:pt>
    <dgm:pt modelId="{7F4DDF5E-EC3B-4174-8EDF-37B5C6D09945}">
      <dgm:prSet phldrT="[Texto]"/>
      <dgm:spPr/>
      <dgm:t>
        <a:bodyPr/>
        <a:lstStyle/>
        <a:p>
          <a:r>
            <a:rPr lang="es-CL" b="1" dirty="0" err="1" smtClean="0"/>
            <a:t>Feedback</a:t>
          </a:r>
          <a:endParaRPr lang="es-CL" b="1" dirty="0"/>
        </a:p>
      </dgm:t>
    </dgm:pt>
    <dgm:pt modelId="{6CC98A2A-0B80-4F66-B888-CBBF4CA4FD9D}" type="parTrans" cxnId="{20740F98-41E8-4E25-A12C-892286282C48}">
      <dgm:prSet/>
      <dgm:spPr/>
      <dgm:t>
        <a:bodyPr/>
        <a:lstStyle/>
        <a:p>
          <a:endParaRPr lang="es-CL"/>
        </a:p>
      </dgm:t>
    </dgm:pt>
    <dgm:pt modelId="{4CF0CADB-FA69-4F80-99B4-CECA4C5BB46E}" type="sibTrans" cxnId="{20740F98-41E8-4E25-A12C-892286282C48}">
      <dgm:prSet/>
      <dgm:spPr/>
      <dgm:t>
        <a:bodyPr/>
        <a:lstStyle/>
        <a:p>
          <a:endParaRPr lang="es-CL"/>
        </a:p>
      </dgm:t>
    </dgm:pt>
    <dgm:pt modelId="{95801D3A-D93B-43A4-A312-5BB617CF3FB1}">
      <dgm:prSet phldrT="[Texto]" custT="1"/>
      <dgm:spPr/>
      <dgm:t>
        <a:bodyPr/>
        <a:lstStyle/>
        <a:p>
          <a:r>
            <a:rPr lang="es-CL" sz="2400" b="1" dirty="0" smtClean="0"/>
            <a:t>Realismo</a:t>
          </a:r>
          <a:endParaRPr lang="es-CL" sz="2400" b="1" dirty="0"/>
        </a:p>
      </dgm:t>
    </dgm:pt>
    <dgm:pt modelId="{E006F1B8-F787-404D-B2C1-BBA62CA938C5}" type="parTrans" cxnId="{6D67388D-8A13-4071-8E38-E20D0DCAE30C}">
      <dgm:prSet/>
      <dgm:spPr/>
      <dgm:t>
        <a:bodyPr/>
        <a:lstStyle/>
        <a:p>
          <a:endParaRPr lang="es-CL"/>
        </a:p>
      </dgm:t>
    </dgm:pt>
    <dgm:pt modelId="{FC05DAA8-8DB3-4C74-91FA-0EB70F03ABA4}" type="sibTrans" cxnId="{6D67388D-8A13-4071-8E38-E20D0DCAE30C}">
      <dgm:prSet/>
      <dgm:spPr/>
      <dgm:t>
        <a:bodyPr/>
        <a:lstStyle/>
        <a:p>
          <a:endParaRPr lang="es-CL"/>
        </a:p>
      </dgm:t>
    </dgm:pt>
    <dgm:pt modelId="{BB038CF2-933F-4C2D-BF79-4A4594767000}" type="pres">
      <dgm:prSet presAssocID="{3C1BBCF3-6F14-4B9C-99D4-732827F36176}" presName="compositeShape" presStyleCnt="0">
        <dgm:presLayoutVars>
          <dgm:chMax val="7"/>
          <dgm:dir/>
          <dgm:resizeHandles val="exact"/>
        </dgm:presLayoutVars>
      </dgm:prSet>
      <dgm:spPr/>
    </dgm:pt>
    <dgm:pt modelId="{2460D648-6208-4245-9014-E617E5178C91}" type="pres">
      <dgm:prSet presAssocID="{3C1BBCF3-6F14-4B9C-99D4-732827F36176}" presName="wedge1" presStyleLbl="node1" presStyleIdx="0" presStyleCnt="3"/>
      <dgm:spPr/>
      <dgm:t>
        <a:bodyPr/>
        <a:lstStyle/>
        <a:p>
          <a:endParaRPr lang="es-CL"/>
        </a:p>
      </dgm:t>
    </dgm:pt>
    <dgm:pt modelId="{B61DCC4D-13F7-497A-BB87-7E635F466004}" type="pres">
      <dgm:prSet presAssocID="{3C1BBCF3-6F14-4B9C-99D4-732827F36176}" presName="dummy1a" presStyleCnt="0"/>
      <dgm:spPr/>
    </dgm:pt>
    <dgm:pt modelId="{BB740B5F-D80F-40FA-81A5-782C50C2E14D}" type="pres">
      <dgm:prSet presAssocID="{3C1BBCF3-6F14-4B9C-99D4-732827F36176}" presName="dummy1b" presStyleCnt="0"/>
      <dgm:spPr/>
    </dgm:pt>
    <dgm:pt modelId="{35465E8B-CE40-4437-AC16-56198F2A87EA}" type="pres">
      <dgm:prSet presAssocID="{3C1BBCF3-6F14-4B9C-99D4-732827F36176}" presName="wedge1Tx" presStyleLbl="node1" presStyleIdx="0" presStyleCnt="3">
        <dgm:presLayoutVars>
          <dgm:chMax val="0"/>
          <dgm:chPref val="0"/>
          <dgm:bulletEnabled val="1"/>
        </dgm:presLayoutVars>
      </dgm:prSet>
      <dgm:spPr/>
      <dgm:t>
        <a:bodyPr/>
        <a:lstStyle/>
        <a:p>
          <a:endParaRPr lang="es-CL"/>
        </a:p>
      </dgm:t>
    </dgm:pt>
    <dgm:pt modelId="{81ED8CEF-48EE-4FBB-86EE-A44F8D02CDD4}" type="pres">
      <dgm:prSet presAssocID="{3C1BBCF3-6F14-4B9C-99D4-732827F36176}" presName="wedge2" presStyleLbl="node1" presStyleIdx="1" presStyleCnt="3"/>
      <dgm:spPr/>
      <dgm:t>
        <a:bodyPr/>
        <a:lstStyle/>
        <a:p>
          <a:endParaRPr lang="es-CL"/>
        </a:p>
      </dgm:t>
    </dgm:pt>
    <dgm:pt modelId="{A5125B33-DF75-40F5-8145-E264F0EF86EB}" type="pres">
      <dgm:prSet presAssocID="{3C1BBCF3-6F14-4B9C-99D4-732827F36176}" presName="dummy2a" presStyleCnt="0"/>
      <dgm:spPr/>
    </dgm:pt>
    <dgm:pt modelId="{D44520EE-D824-40B8-B9F5-3B055F988CBB}" type="pres">
      <dgm:prSet presAssocID="{3C1BBCF3-6F14-4B9C-99D4-732827F36176}" presName="dummy2b" presStyleCnt="0"/>
      <dgm:spPr/>
    </dgm:pt>
    <dgm:pt modelId="{5ADB6333-3568-4C4D-9EF9-6187EAB899CA}" type="pres">
      <dgm:prSet presAssocID="{3C1BBCF3-6F14-4B9C-99D4-732827F36176}" presName="wedge2Tx" presStyleLbl="node1" presStyleIdx="1" presStyleCnt="3">
        <dgm:presLayoutVars>
          <dgm:chMax val="0"/>
          <dgm:chPref val="0"/>
          <dgm:bulletEnabled val="1"/>
        </dgm:presLayoutVars>
      </dgm:prSet>
      <dgm:spPr/>
      <dgm:t>
        <a:bodyPr/>
        <a:lstStyle/>
        <a:p>
          <a:endParaRPr lang="es-CL"/>
        </a:p>
      </dgm:t>
    </dgm:pt>
    <dgm:pt modelId="{290043AA-4B91-40B8-BB87-47EC6641F87D}" type="pres">
      <dgm:prSet presAssocID="{3C1BBCF3-6F14-4B9C-99D4-732827F36176}" presName="wedge3" presStyleLbl="node1" presStyleIdx="2" presStyleCnt="3"/>
      <dgm:spPr/>
      <dgm:t>
        <a:bodyPr/>
        <a:lstStyle/>
        <a:p>
          <a:endParaRPr lang="es-CL"/>
        </a:p>
      </dgm:t>
    </dgm:pt>
    <dgm:pt modelId="{71B5A0B7-E6D5-482F-A9C8-A3FBE37D0BCC}" type="pres">
      <dgm:prSet presAssocID="{3C1BBCF3-6F14-4B9C-99D4-732827F36176}" presName="dummy3a" presStyleCnt="0"/>
      <dgm:spPr/>
    </dgm:pt>
    <dgm:pt modelId="{3323376B-3C10-455E-B223-9920696C459E}" type="pres">
      <dgm:prSet presAssocID="{3C1BBCF3-6F14-4B9C-99D4-732827F36176}" presName="dummy3b" presStyleCnt="0"/>
      <dgm:spPr/>
    </dgm:pt>
    <dgm:pt modelId="{BC3BBA07-5471-4676-947B-2C7FDEE028FF}" type="pres">
      <dgm:prSet presAssocID="{3C1BBCF3-6F14-4B9C-99D4-732827F36176}" presName="wedge3Tx" presStyleLbl="node1" presStyleIdx="2" presStyleCnt="3">
        <dgm:presLayoutVars>
          <dgm:chMax val="0"/>
          <dgm:chPref val="0"/>
          <dgm:bulletEnabled val="1"/>
        </dgm:presLayoutVars>
      </dgm:prSet>
      <dgm:spPr/>
      <dgm:t>
        <a:bodyPr/>
        <a:lstStyle/>
        <a:p>
          <a:endParaRPr lang="es-CL"/>
        </a:p>
      </dgm:t>
    </dgm:pt>
    <dgm:pt modelId="{60CB1837-9C41-4C99-8C70-AC3C8B043179}" type="pres">
      <dgm:prSet presAssocID="{8ED571B3-29DB-4D08-B204-9F2594AC6D9F}" presName="arrowWedge1" presStyleLbl="fgSibTrans2D1" presStyleIdx="0" presStyleCnt="3"/>
      <dgm:spPr/>
    </dgm:pt>
    <dgm:pt modelId="{D04DDE92-574A-4593-9206-9BDC69BB2683}" type="pres">
      <dgm:prSet presAssocID="{4CF0CADB-FA69-4F80-99B4-CECA4C5BB46E}" presName="arrowWedge2" presStyleLbl="fgSibTrans2D1" presStyleIdx="1" presStyleCnt="3"/>
      <dgm:spPr/>
    </dgm:pt>
    <dgm:pt modelId="{5B52DE9B-C679-47C5-B13E-5EF95C7C23F7}" type="pres">
      <dgm:prSet presAssocID="{FC05DAA8-8DB3-4C74-91FA-0EB70F03ABA4}" presName="arrowWedge3" presStyleLbl="fgSibTrans2D1" presStyleIdx="2" presStyleCnt="3"/>
      <dgm:spPr/>
    </dgm:pt>
  </dgm:ptLst>
  <dgm:cxnLst>
    <dgm:cxn modelId="{C3B9379D-2F75-4A0B-8EE5-86E9B49BE457}" type="presOf" srcId="{0ABD4D3E-8C56-4544-9BC7-683AD0644874}" destId="{35465E8B-CE40-4437-AC16-56198F2A87EA}" srcOrd="1" destOrd="0" presId="urn:microsoft.com/office/officeart/2005/8/layout/cycle8"/>
    <dgm:cxn modelId="{302A2DE5-D274-4FA1-ADFA-5D081060161B}" type="presOf" srcId="{0ABD4D3E-8C56-4544-9BC7-683AD0644874}" destId="{2460D648-6208-4245-9014-E617E5178C91}" srcOrd="0" destOrd="0" presId="urn:microsoft.com/office/officeart/2005/8/layout/cycle8"/>
    <dgm:cxn modelId="{285C9C18-E3FF-4B36-B072-466E5A11E9AE}" srcId="{3C1BBCF3-6F14-4B9C-99D4-732827F36176}" destId="{0ABD4D3E-8C56-4544-9BC7-683AD0644874}" srcOrd="0" destOrd="0" parTransId="{6992F472-660F-42CE-A40A-359CA5FFCC02}" sibTransId="{8ED571B3-29DB-4D08-B204-9F2594AC6D9F}"/>
    <dgm:cxn modelId="{8F0C4DC4-23D3-4FC9-971B-F1FA6D5BB019}" type="presOf" srcId="{3C1BBCF3-6F14-4B9C-99D4-732827F36176}" destId="{BB038CF2-933F-4C2D-BF79-4A4594767000}" srcOrd="0" destOrd="0" presId="urn:microsoft.com/office/officeart/2005/8/layout/cycle8"/>
    <dgm:cxn modelId="{C15D414F-3004-433A-B29B-8930326321BD}" type="presOf" srcId="{7F4DDF5E-EC3B-4174-8EDF-37B5C6D09945}" destId="{5ADB6333-3568-4C4D-9EF9-6187EAB899CA}" srcOrd="1" destOrd="0" presId="urn:microsoft.com/office/officeart/2005/8/layout/cycle8"/>
    <dgm:cxn modelId="{A6B6D267-264E-4C3A-BA18-8330452055A4}" type="presOf" srcId="{95801D3A-D93B-43A4-A312-5BB617CF3FB1}" destId="{290043AA-4B91-40B8-BB87-47EC6641F87D}" srcOrd="0" destOrd="0" presId="urn:microsoft.com/office/officeart/2005/8/layout/cycle8"/>
    <dgm:cxn modelId="{20740F98-41E8-4E25-A12C-892286282C48}" srcId="{3C1BBCF3-6F14-4B9C-99D4-732827F36176}" destId="{7F4DDF5E-EC3B-4174-8EDF-37B5C6D09945}" srcOrd="1" destOrd="0" parTransId="{6CC98A2A-0B80-4F66-B888-CBBF4CA4FD9D}" sibTransId="{4CF0CADB-FA69-4F80-99B4-CECA4C5BB46E}"/>
    <dgm:cxn modelId="{A089A6F5-462B-435B-923C-2D1B92BBA16D}" type="presOf" srcId="{7F4DDF5E-EC3B-4174-8EDF-37B5C6D09945}" destId="{81ED8CEF-48EE-4FBB-86EE-A44F8D02CDD4}" srcOrd="0" destOrd="0" presId="urn:microsoft.com/office/officeart/2005/8/layout/cycle8"/>
    <dgm:cxn modelId="{6D67388D-8A13-4071-8E38-E20D0DCAE30C}" srcId="{3C1BBCF3-6F14-4B9C-99D4-732827F36176}" destId="{95801D3A-D93B-43A4-A312-5BB617CF3FB1}" srcOrd="2" destOrd="0" parTransId="{E006F1B8-F787-404D-B2C1-BBA62CA938C5}" sibTransId="{FC05DAA8-8DB3-4C74-91FA-0EB70F03ABA4}"/>
    <dgm:cxn modelId="{487BAEAD-83C4-467D-96BB-CDCF3D1FFBFF}" type="presOf" srcId="{95801D3A-D93B-43A4-A312-5BB617CF3FB1}" destId="{BC3BBA07-5471-4676-947B-2C7FDEE028FF}" srcOrd="1" destOrd="0" presId="urn:microsoft.com/office/officeart/2005/8/layout/cycle8"/>
    <dgm:cxn modelId="{199C4E12-F47E-4D37-8996-B7E85726C31A}" type="presParOf" srcId="{BB038CF2-933F-4C2D-BF79-4A4594767000}" destId="{2460D648-6208-4245-9014-E617E5178C91}" srcOrd="0" destOrd="0" presId="urn:microsoft.com/office/officeart/2005/8/layout/cycle8"/>
    <dgm:cxn modelId="{561817B7-B125-49F5-A930-129EBF8439C2}" type="presParOf" srcId="{BB038CF2-933F-4C2D-BF79-4A4594767000}" destId="{B61DCC4D-13F7-497A-BB87-7E635F466004}" srcOrd="1" destOrd="0" presId="urn:microsoft.com/office/officeart/2005/8/layout/cycle8"/>
    <dgm:cxn modelId="{92B9993E-BDAE-423B-B1BE-982EA2185AF2}" type="presParOf" srcId="{BB038CF2-933F-4C2D-BF79-4A4594767000}" destId="{BB740B5F-D80F-40FA-81A5-782C50C2E14D}" srcOrd="2" destOrd="0" presId="urn:microsoft.com/office/officeart/2005/8/layout/cycle8"/>
    <dgm:cxn modelId="{9720D3AD-E641-458D-8187-A95519E65E08}" type="presParOf" srcId="{BB038CF2-933F-4C2D-BF79-4A4594767000}" destId="{35465E8B-CE40-4437-AC16-56198F2A87EA}" srcOrd="3" destOrd="0" presId="urn:microsoft.com/office/officeart/2005/8/layout/cycle8"/>
    <dgm:cxn modelId="{5F191C7A-C7E0-415C-A8B1-06DCDE65B6BF}" type="presParOf" srcId="{BB038CF2-933F-4C2D-BF79-4A4594767000}" destId="{81ED8CEF-48EE-4FBB-86EE-A44F8D02CDD4}" srcOrd="4" destOrd="0" presId="urn:microsoft.com/office/officeart/2005/8/layout/cycle8"/>
    <dgm:cxn modelId="{4DA5E0C2-0743-45D4-881A-32D54C137BA7}" type="presParOf" srcId="{BB038CF2-933F-4C2D-BF79-4A4594767000}" destId="{A5125B33-DF75-40F5-8145-E264F0EF86EB}" srcOrd="5" destOrd="0" presId="urn:microsoft.com/office/officeart/2005/8/layout/cycle8"/>
    <dgm:cxn modelId="{A2BE1F91-2376-4C4A-936E-D1E29680D179}" type="presParOf" srcId="{BB038CF2-933F-4C2D-BF79-4A4594767000}" destId="{D44520EE-D824-40B8-B9F5-3B055F988CBB}" srcOrd="6" destOrd="0" presId="urn:microsoft.com/office/officeart/2005/8/layout/cycle8"/>
    <dgm:cxn modelId="{35B8BC90-5BBB-4D5B-B4D9-49DFEC551A5D}" type="presParOf" srcId="{BB038CF2-933F-4C2D-BF79-4A4594767000}" destId="{5ADB6333-3568-4C4D-9EF9-6187EAB899CA}" srcOrd="7" destOrd="0" presId="urn:microsoft.com/office/officeart/2005/8/layout/cycle8"/>
    <dgm:cxn modelId="{39B46847-02AE-47BA-B3F8-E197EC99F9E9}" type="presParOf" srcId="{BB038CF2-933F-4C2D-BF79-4A4594767000}" destId="{290043AA-4B91-40B8-BB87-47EC6641F87D}" srcOrd="8" destOrd="0" presId="urn:microsoft.com/office/officeart/2005/8/layout/cycle8"/>
    <dgm:cxn modelId="{B0BE43E8-1539-43B4-B6F5-C70A4A63CEF8}" type="presParOf" srcId="{BB038CF2-933F-4C2D-BF79-4A4594767000}" destId="{71B5A0B7-E6D5-482F-A9C8-A3FBE37D0BCC}" srcOrd="9" destOrd="0" presId="urn:microsoft.com/office/officeart/2005/8/layout/cycle8"/>
    <dgm:cxn modelId="{643490A6-ECA4-4D1B-9001-8F0E8D1095D8}" type="presParOf" srcId="{BB038CF2-933F-4C2D-BF79-4A4594767000}" destId="{3323376B-3C10-455E-B223-9920696C459E}" srcOrd="10" destOrd="0" presId="urn:microsoft.com/office/officeart/2005/8/layout/cycle8"/>
    <dgm:cxn modelId="{2AA1A7BA-7F8F-4D8B-9B9C-3B6DC0886CEF}" type="presParOf" srcId="{BB038CF2-933F-4C2D-BF79-4A4594767000}" destId="{BC3BBA07-5471-4676-947B-2C7FDEE028FF}" srcOrd="11" destOrd="0" presId="urn:microsoft.com/office/officeart/2005/8/layout/cycle8"/>
    <dgm:cxn modelId="{2FB06EBD-1B48-49C9-85EA-DBE38FF679DB}" type="presParOf" srcId="{BB038CF2-933F-4C2D-BF79-4A4594767000}" destId="{60CB1837-9C41-4C99-8C70-AC3C8B043179}" srcOrd="12" destOrd="0" presId="urn:microsoft.com/office/officeart/2005/8/layout/cycle8"/>
    <dgm:cxn modelId="{8F15F5A7-89A1-4098-96BB-AE8202BF4610}" type="presParOf" srcId="{BB038CF2-933F-4C2D-BF79-4A4594767000}" destId="{D04DDE92-574A-4593-9206-9BDC69BB2683}" srcOrd="13" destOrd="0" presId="urn:microsoft.com/office/officeart/2005/8/layout/cycle8"/>
    <dgm:cxn modelId="{9559B9E0-01C6-439A-9F02-AD18BAFE9DA7}" type="presParOf" srcId="{BB038CF2-933F-4C2D-BF79-4A4594767000}" destId="{5B52DE9B-C679-47C5-B13E-5EF95C7C23F7}"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60D648-6208-4245-9014-E617E5178C91}">
      <dsp:nvSpPr>
        <dsp:cNvPr id="0" name=""/>
        <dsp:cNvSpPr/>
      </dsp:nvSpPr>
      <dsp:spPr>
        <a:xfrm>
          <a:off x="1866106" y="272246"/>
          <a:ext cx="3518263" cy="3518263"/>
        </a:xfrm>
        <a:prstGeom prst="pie">
          <a:avLst>
            <a:gd name="adj1" fmla="val 16200000"/>
            <a:gd name="adj2" fmla="val 1800000"/>
          </a:avLst>
        </a:prstGeom>
        <a:solidFill>
          <a:schemeClr val="accent2">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s-CL" sz="2200" b="1" kern="1200" dirty="0" smtClean="0"/>
            <a:t>Desafío Cognitivo</a:t>
          </a:r>
          <a:endParaRPr lang="es-CL" sz="2200" b="1" kern="1200" dirty="0"/>
        </a:p>
      </dsp:txBody>
      <dsp:txXfrm>
        <a:off x="3720314" y="1017783"/>
        <a:ext cx="1256522" cy="1047102"/>
      </dsp:txXfrm>
    </dsp:sp>
    <dsp:sp modelId="{81ED8CEF-48EE-4FBB-86EE-A44F8D02CDD4}">
      <dsp:nvSpPr>
        <dsp:cNvPr id="0" name=""/>
        <dsp:cNvSpPr/>
      </dsp:nvSpPr>
      <dsp:spPr>
        <a:xfrm>
          <a:off x="1793646" y="397898"/>
          <a:ext cx="3518263" cy="3518263"/>
        </a:xfrm>
        <a:prstGeom prst="pie">
          <a:avLst>
            <a:gd name="adj1" fmla="val 1800000"/>
            <a:gd name="adj2" fmla="val 9000000"/>
          </a:avLst>
        </a:prstGeom>
        <a:solidFill>
          <a:schemeClr val="accent3">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s-CL" sz="2200" b="1" kern="1200" dirty="0" err="1" smtClean="0"/>
            <a:t>Feedback</a:t>
          </a:r>
          <a:endParaRPr lang="es-CL" sz="2200" b="1" kern="1200" dirty="0"/>
        </a:p>
      </dsp:txBody>
      <dsp:txXfrm>
        <a:off x="2631328" y="2680581"/>
        <a:ext cx="1884784" cy="921449"/>
      </dsp:txXfrm>
    </dsp:sp>
    <dsp:sp modelId="{290043AA-4B91-40B8-BB87-47EC6641F87D}">
      <dsp:nvSpPr>
        <dsp:cNvPr id="0" name=""/>
        <dsp:cNvSpPr/>
      </dsp:nvSpPr>
      <dsp:spPr>
        <a:xfrm>
          <a:off x="1721187" y="272246"/>
          <a:ext cx="3518263" cy="3518263"/>
        </a:xfrm>
        <a:prstGeom prst="pie">
          <a:avLst>
            <a:gd name="adj1" fmla="val 9000000"/>
            <a:gd name="adj2" fmla="val 16200000"/>
          </a:avLst>
        </a:prstGeom>
        <a:solidFill>
          <a:schemeClr val="accent4">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s-CL" sz="2400" b="1" kern="1200" dirty="0" smtClean="0"/>
            <a:t>Realismo</a:t>
          </a:r>
          <a:endParaRPr lang="es-CL" sz="2400" b="1" kern="1200" dirty="0"/>
        </a:p>
      </dsp:txBody>
      <dsp:txXfrm>
        <a:off x="2128719" y="1017783"/>
        <a:ext cx="1256522" cy="1047102"/>
      </dsp:txXfrm>
    </dsp:sp>
    <dsp:sp modelId="{60CB1837-9C41-4C99-8C70-AC3C8B043179}">
      <dsp:nvSpPr>
        <dsp:cNvPr id="0" name=""/>
        <dsp:cNvSpPr/>
      </dsp:nvSpPr>
      <dsp:spPr>
        <a:xfrm>
          <a:off x="1648599" y="54449"/>
          <a:ext cx="3953858" cy="3953858"/>
        </a:xfrm>
        <a:prstGeom prst="circularArrow">
          <a:avLst>
            <a:gd name="adj1" fmla="val 5085"/>
            <a:gd name="adj2" fmla="val 327528"/>
            <a:gd name="adj3" fmla="val 1472472"/>
            <a:gd name="adj4" fmla="val 16199432"/>
            <a:gd name="adj5" fmla="val 5932"/>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D04DDE92-574A-4593-9206-9BDC69BB2683}">
      <dsp:nvSpPr>
        <dsp:cNvPr id="0" name=""/>
        <dsp:cNvSpPr/>
      </dsp:nvSpPr>
      <dsp:spPr>
        <a:xfrm>
          <a:off x="1575849" y="179879"/>
          <a:ext cx="3953858" cy="3953858"/>
        </a:xfrm>
        <a:prstGeom prst="circularArrow">
          <a:avLst>
            <a:gd name="adj1" fmla="val 5085"/>
            <a:gd name="adj2" fmla="val 327528"/>
            <a:gd name="adj3" fmla="val 8671970"/>
            <a:gd name="adj4" fmla="val 1800502"/>
            <a:gd name="adj5" fmla="val 5932"/>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B52DE9B-C679-47C5-B13E-5EF95C7C23F7}">
      <dsp:nvSpPr>
        <dsp:cNvPr id="0" name=""/>
        <dsp:cNvSpPr/>
      </dsp:nvSpPr>
      <dsp:spPr>
        <a:xfrm>
          <a:off x="1503099" y="54449"/>
          <a:ext cx="3953858" cy="3953858"/>
        </a:xfrm>
        <a:prstGeom prst="circularArrow">
          <a:avLst>
            <a:gd name="adj1" fmla="val 5085"/>
            <a:gd name="adj2" fmla="val 327528"/>
            <a:gd name="adj3" fmla="val 15873039"/>
            <a:gd name="adj4" fmla="val 9000000"/>
            <a:gd name="adj5" fmla="val 5932"/>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8A3D64-D41E-4472-A410-95D067CB3966}" type="datetimeFigureOut">
              <a:rPr lang="en-US" smtClean="0"/>
              <a:t>9/5/2024</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6E1359-D47B-4AA3-93B6-84B802C2E5CF}" type="slidenum">
              <a:rPr lang="en-US" smtClean="0"/>
              <a:t>‹Nº›</a:t>
            </a:fld>
            <a:endParaRPr lang="en-US"/>
          </a:p>
        </p:txBody>
      </p:sp>
    </p:spTree>
    <p:extLst>
      <p:ext uri="{BB962C8B-B14F-4D97-AF65-F5344CB8AC3E}">
        <p14:creationId xmlns:p14="http://schemas.microsoft.com/office/powerpoint/2010/main" val="3489904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L" altLang="es-CL" smtClean="0"/>
          </a:p>
        </p:txBody>
      </p:sp>
      <p:sp>
        <p:nvSpPr>
          <p:cNvPr id="106500"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BF61F81-D9FD-4F78-A682-AAD4141C7D1C}" type="slidenum">
              <a:rPr lang="es-CL" altLang="es-CL" smtClean="0"/>
              <a:pPr/>
              <a:t>29</a:t>
            </a:fld>
            <a:endParaRPr lang="es-CL" altLang="es-CL" smtClean="0"/>
          </a:p>
        </p:txBody>
      </p:sp>
    </p:spTree>
    <p:extLst>
      <p:ext uri="{BB962C8B-B14F-4D97-AF65-F5344CB8AC3E}">
        <p14:creationId xmlns:p14="http://schemas.microsoft.com/office/powerpoint/2010/main" val="413549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FCA69B2-07D4-404D-B906-F263CB3301A7}" type="slidenum">
              <a:rPr lang="es-CL" smtClean="0"/>
              <a:pPr/>
              <a:t>30</a:t>
            </a:fld>
            <a:endParaRPr lang="es-CL"/>
          </a:p>
        </p:txBody>
      </p:sp>
    </p:spTree>
    <p:extLst>
      <p:ext uri="{BB962C8B-B14F-4D97-AF65-F5344CB8AC3E}">
        <p14:creationId xmlns:p14="http://schemas.microsoft.com/office/powerpoint/2010/main" val="2550171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FCA69B2-07D4-404D-B906-F263CB3301A7}" type="slidenum">
              <a:rPr lang="es-CL" smtClean="0"/>
              <a:pPr/>
              <a:t>32</a:t>
            </a:fld>
            <a:endParaRPr lang="es-CL"/>
          </a:p>
        </p:txBody>
      </p:sp>
    </p:spTree>
    <p:extLst>
      <p:ext uri="{BB962C8B-B14F-4D97-AF65-F5344CB8AC3E}">
        <p14:creationId xmlns:p14="http://schemas.microsoft.com/office/powerpoint/2010/main" val="754109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FCA69B2-07D4-404D-B906-F263CB3301A7}" type="slidenum">
              <a:rPr lang="es-CL" smtClean="0"/>
              <a:pPr/>
              <a:t>33</a:t>
            </a:fld>
            <a:endParaRPr lang="es-CL"/>
          </a:p>
        </p:txBody>
      </p:sp>
    </p:spTree>
    <p:extLst>
      <p:ext uri="{BB962C8B-B14F-4D97-AF65-F5344CB8AC3E}">
        <p14:creationId xmlns:p14="http://schemas.microsoft.com/office/powerpoint/2010/main" val="1192878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FCA69B2-07D4-404D-B906-F263CB3301A7}" type="slidenum">
              <a:rPr lang="es-CL" smtClean="0"/>
              <a:pPr/>
              <a:t>34</a:t>
            </a:fld>
            <a:endParaRPr lang="es-CL"/>
          </a:p>
        </p:txBody>
      </p:sp>
    </p:spTree>
    <p:extLst>
      <p:ext uri="{BB962C8B-B14F-4D97-AF65-F5344CB8AC3E}">
        <p14:creationId xmlns:p14="http://schemas.microsoft.com/office/powerpoint/2010/main" val="481742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0117B2CF-E21E-46F5-A488-2713026602AF}" type="datetimeFigureOut">
              <a:rPr lang="en-US" smtClean="0"/>
              <a:t>9/5/2024</a:t>
            </a:fld>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A0CA1FC0-769E-4A3C-82F4-B673B90AED80}" type="slidenum">
              <a:rPr lang="en-US" smtClean="0"/>
              <a:t>‹Nº›</a:t>
            </a:fld>
            <a:endParaRPr lang="en-US"/>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6361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117B2CF-E21E-46F5-A488-2713026602AF}"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A1FC0-769E-4A3C-82F4-B673B90AED80}" type="slidenum">
              <a:rPr lang="en-US" smtClean="0"/>
              <a:t>‹Nº›</a:t>
            </a:fld>
            <a:endParaRPr lang="en-US"/>
          </a:p>
        </p:txBody>
      </p:sp>
    </p:spTree>
    <p:extLst>
      <p:ext uri="{BB962C8B-B14F-4D97-AF65-F5344CB8AC3E}">
        <p14:creationId xmlns:p14="http://schemas.microsoft.com/office/powerpoint/2010/main" val="2746885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117B2CF-E21E-46F5-A488-2713026602AF}"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A1FC0-769E-4A3C-82F4-B673B90AED80}" type="slidenum">
              <a:rPr lang="en-US" smtClean="0"/>
              <a:t>‹Nº›</a:t>
            </a:fld>
            <a:endParaRPr lang="en-US"/>
          </a:p>
        </p:txBody>
      </p:sp>
    </p:spTree>
    <p:extLst>
      <p:ext uri="{BB962C8B-B14F-4D97-AF65-F5344CB8AC3E}">
        <p14:creationId xmlns:p14="http://schemas.microsoft.com/office/powerpoint/2010/main" val="4030753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117B2CF-E21E-46F5-A488-2713026602AF}"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A1FC0-769E-4A3C-82F4-B673B90AED80}" type="slidenum">
              <a:rPr lang="en-US" smtClean="0"/>
              <a:t>‹Nº›</a:t>
            </a:fld>
            <a:endParaRPr lang="en-US"/>
          </a:p>
        </p:txBody>
      </p:sp>
    </p:spTree>
    <p:extLst>
      <p:ext uri="{BB962C8B-B14F-4D97-AF65-F5344CB8AC3E}">
        <p14:creationId xmlns:p14="http://schemas.microsoft.com/office/powerpoint/2010/main" val="3973455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117B2CF-E21E-46F5-A488-2713026602AF}"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A1FC0-769E-4A3C-82F4-B673B90AED80}" type="slidenum">
              <a:rPr lang="en-US" smtClean="0"/>
              <a:t>‹Nº›</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1463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117B2CF-E21E-46F5-A488-2713026602AF}"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A1FC0-769E-4A3C-82F4-B673B90AED80}" type="slidenum">
              <a:rPr lang="en-US" smtClean="0"/>
              <a:t>‹Nº›</a:t>
            </a:fld>
            <a:endParaRPr lang="en-US"/>
          </a:p>
        </p:txBody>
      </p:sp>
    </p:spTree>
    <p:extLst>
      <p:ext uri="{BB962C8B-B14F-4D97-AF65-F5344CB8AC3E}">
        <p14:creationId xmlns:p14="http://schemas.microsoft.com/office/powerpoint/2010/main" val="321795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117B2CF-E21E-46F5-A488-2713026602AF}" type="datetimeFigureOut">
              <a:rPr lang="en-US" smtClean="0"/>
              <a:t>9/5/2024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CA1FC0-769E-4A3C-82F4-B673B90AED80}" type="slidenum">
              <a:rPr lang="en-US" smtClean="0"/>
              <a:t>‹Nº›</a:t>
            </a:fld>
            <a:endParaRPr lang="en-US"/>
          </a:p>
        </p:txBody>
      </p:sp>
    </p:spTree>
    <p:extLst>
      <p:ext uri="{BB962C8B-B14F-4D97-AF65-F5344CB8AC3E}">
        <p14:creationId xmlns:p14="http://schemas.microsoft.com/office/powerpoint/2010/main" val="340515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117B2CF-E21E-46F5-A488-2713026602AF}" type="datetimeFigureOut">
              <a:rPr lang="en-US" smtClean="0"/>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CA1FC0-769E-4A3C-82F4-B673B90AED80}" type="slidenum">
              <a:rPr lang="en-US" smtClean="0"/>
              <a:t>‹Nº›</a:t>
            </a:fld>
            <a:endParaRPr lang="en-US"/>
          </a:p>
        </p:txBody>
      </p:sp>
    </p:spTree>
    <p:extLst>
      <p:ext uri="{BB962C8B-B14F-4D97-AF65-F5344CB8AC3E}">
        <p14:creationId xmlns:p14="http://schemas.microsoft.com/office/powerpoint/2010/main" val="4165645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17B2CF-E21E-46F5-A488-2713026602AF}" type="datetimeFigureOut">
              <a:rPr lang="en-US" smtClean="0"/>
              <a:t>9/5/2024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CA1FC0-769E-4A3C-82F4-B673B90AED80}" type="slidenum">
              <a:rPr lang="en-US" smtClean="0"/>
              <a:t>‹Nº›</a:t>
            </a:fld>
            <a:endParaRPr lang="en-US"/>
          </a:p>
        </p:txBody>
      </p:sp>
    </p:spTree>
    <p:extLst>
      <p:ext uri="{BB962C8B-B14F-4D97-AF65-F5344CB8AC3E}">
        <p14:creationId xmlns:p14="http://schemas.microsoft.com/office/powerpoint/2010/main" val="4033454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117B2CF-E21E-46F5-A488-2713026602AF}"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A1FC0-769E-4A3C-82F4-B673B90AED80}" type="slidenum">
              <a:rPr lang="en-US" smtClean="0"/>
              <a:t>‹Nº›</a:t>
            </a:fld>
            <a:endParaRPr lang="en-US"/>
          </a:p>
        </p:txBody>
      </p:sp>
    </p:spTree>
    <p:extLst>
      <p:ext uri="{BB962C8B-B14F-4D97-AF65-F5344CB8AC3E}">
        <p14:creationId xmlns:p14="http://schemas.microsoft.com/office/powerpoint/2010/main" val="1453241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117B2CF-E21E-46F5-A488-2713026602AF}"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A1FC0-769E-4A3C-82F4-B673B90AED80}" type="slidenum">
              <a:rPr lang="en-US" smtClean="0"/>
              <a:t>‹Nº›</a:t>
            </a:fld>
            <a:endParaRPr lang="en-US"/>
          </a:p>
        </p:txBody>
      </p:sp>
    </p:spTree>
    <p:extLst>
      <p:ext uri="{BB962C8B-B14F-4D97-AF65-F5344CB8AC3E}">
        <p14:creationId xmlns:p14="http://schemas.microsoft.com/office/powerpoint/2010/main" val="1453655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0117B2CF-E21E-46F5-A488-2713026602AF}" type="datetimeFigureOut">
              <a:rPr lang="en-US" smtClean="0"/>
              <a:t>9/5/2024</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0CA1FC0-769E-4A3C-82F4-B673B90AED80}" type="slidenum">
              <a:rPr lang="en-US" smtClean="0"/>
              <a:t>‹Nº›</a:t>
            </a:fld>
            <a:endParaRPr lang="en-US"/>
          </a:p>
        </p:txBody>
      </p:sp>
    </p:spTree>
    <p:extLst>
      <p:ext uri="{BB962C8B-B14F-4D97-AF65-F5344CB8AC3E}">
        <p14:creationId xmlns:p14="http://schemas.microsoft.com/office/powerpoint/2010/main" val="31613402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MX" sz="4800" dirty="0" smtClean="0">
                <a:effectLst/>
              </a:rPr>
              <a:t>Construcción de certámenes utilizando inteligencia artificial</a:t>
            </a:r>
            <a:endParaRPr lang="en-US" sz="4800" dirty="0">
              <a:effectLst/>
            </a:endParaRPr>
          </a:p>
        </p:txBody>
      </p:sp>
      <p:sp>
        <p:nvSpPr>
          <p:cNvPr id="3" name="Subtítulo 2"/>
          <p:cNvSpPr>
            <a:spLocks noGrp="1"/>
          </p:cNvSpPr>
          <p:nvPr>
            <p:ph type="subTitle" idx="1"/>
          </p:nvPr>
        </p:nvSpPr>
        <p:spPr>
          <a:xfrm>
            <a:off x="1709530" y="4313771"/>
            <a:ext cx="8767860" cy="1388165"/>
          </a:xfrm>
        </p:spPr>
        <p:txBody>
          <a:bodyPr/>
          <a:lstStyle/>
          <a:p>
            <a:r>
              <a:rPr lang="es-MX" dirty="0" smtClean="0"/>
              <a:t>Psicología UDD- CID </a:t>
            </a:r>
          </a:p>
          <a:p>
            <a:endParaRPr lang="es-MX" dirty="0"/>
          </a:p>
          <a:p>
            <a:r>
              <a:rPr lang="es-MX" dirty="0" smtClean="0"/>
              <a:t>5 DE SEPTIEMBRE DE 2024</a:t>
            </a:r>
            <a:endParaRPr lang="en-US" dirty="0"/>
          </a:p>
        </p:txBody>
      </p:sp>
    </p:spTree>
    <p:extLst>
      <p:ext uri="{BB962C8B-B14F-4D97-AF65-F5344CB8AC3E}">
        <p14:creationId xmlns:p14="http://schemas.microsoft.com/office/powerpoint/2010/main" val="2713939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346960" y="1756961"/>
            <a:ext cx="7543801" cy="4023360"/>
          </a:xfrm>
        </p:spPr>
        <p:txBody>
          <a:bodyPr>
            <a:normAutofit/>
          </a:bodyPr>
          <a:lstStyle/>
          <a:p>
            <a:pPr algn="just">
              <a:buFont typeface="Wingdings" panose="05000000000000000000" pitchFamily="2" charset="2"/>
              <a:buChar char="§"/>
            </a:pPr>
            <a:r>
              <a:rPr lang="es-CL" sz="3200" dirty="0"/>
              <a:t> Se debe  considerar el perfil de egreso y perfiles intermedios.</a:t>
            </a:r>
          </a:p>
          <a:p>
            <a:pPr algn="just">
              <a:buFont typeface="Wingdings" panose="05000000000000000000" pitchFamily="2" charset="2"/>
              <a:buChar char="§"/>
            </a:pPr>
            <a:r>
              <a:rPr lang="es-CL" sz="3200" dirty="0"/>
              <a:t>Es una etapa de toma de decisiones, dado que la  cantidad de contenidos, en la mayoría de los casos excede a que los que se puede revisar en la asignatura.  </a:t>
            </a:r>
            <a:endParaRPr lang="es-CL" sz="3200" dirty="0"/>
          </a:p>
        </p:txBody>
      </p:sp>
    </p:spTree>
    <p:extLst>
      <p:ext uri="{BB962C8B-B14F-4D97-AF65-F5344CB8AC3E}">
        <p14:creationId xmlns:p14="http://schemas.microsoft.com/office/powerpoint/2010/main" val="1017862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L" sz="7200" b="1" dirty="0" smtClean="0">
                <a:latin typeface="+mn-lt"/>
              </a:rPr>
              <a:t>Actividad previo certamen</a:t>
            </a:r>
            <a:endParaRPr lang="es-CL" sz="7200" b="1" dirty="0">
              <a:latin typeface="+mn-lt"/>
            </a:endParaRPr>
          </a:p>
        </p:txBody>
      </p:sp>
      <p:sp>
        <p:nvSpPr>
          <p:cNvPr id="3" name="Marcador de contenido 2"/>
          <p:cNvSpPr>
            <a:spLocks noGrp="1"/>
          </p:cNvSpPr>
          <p:nvPr>
            <p:ph idx="1"/>
          </p:nvPr>
        </p:nvSpPr>
        <p:spPr>
          <a:xfrm>
            <a:off x="1822230" y="2628792"/>
            <a:ext cx="4165023" cy="4351338"/>
          </a:xfrm>
        </p:spPr>
        <p:txBody>
          <a:bodyPr>
            <a:normAutofit/>
          </a:bodyPr>
          <a:lstStyle/>
          <a:p>
            <a:pPr algn="just"/>
            <a:r>
              <a:rPr lang="es-MX" dirty="0" smtClean="0"/>
              <a:t>Considerando </a:t>
            </a:r>
            <a:r>
              <a:rPr lang="es-MX" dirty="0"/>
              <a:t>la asignatura escogida, </a:t>
            </a:r>
            <a:r>
              <a:rPr lang="es-MX" dirty="0" smtClean="0"/>
              <a:t>revisar los contenidos y determinar cuáles de ellos son </a:t>
            </a:r>
            <a:r>
              <a:rPr lang="es-MX" dirty="0" smtClean="0">
                <a:solidFill>
                  <a:srgbClr val="FF0000"/>
                </a:solidFill>
              </a:rPr>
              <a:t>nucleares </a:t>
            </a:r>
            <a:r>
              <a:rPr lang="es-MX" dirty="0" smtClean="0"/>
              <a:t>(requieren comprensión a largo plazo en cursos siguientes) y cuáles son </a:t>
            </a:r>
            <a:r>
              <a:rPr lang="es-MX" dirty="0" smtClean="0">
                <a:solidFill>
                  <a:srgbClr val="FF0000"/>
                </a:solidFill>
              </a:rPr>
              <a:t>prescindibles. </a:t>
            </a:r>
            <a:endParaRPr lang="es-CL" dirty="0">
              <a:solidFill>
                <a:srgbClr val="FF0000"/>
              </a:solidFill>
            </a:endParaRPr>
          </a:p>
        </p:txBody>
      </p:sp>
      <p:pic>
        <p:nvPicPr>
          <p:cNvPr id="4" name="Imagen 3"/>
          <p:cNvPicPr>
            <a:picLocks noChangeAspect="1"/>
          </p:cNvPicPr>
          <p:nvPr/>
        </p:nvPicPr>
        <p:blipFill>
          <a:blip r:embed="rId2"/>
          <a:stretch>
            <a:fillRect/>
          </a:stretch>
        </p:blipFill>
        <p:spPr>
          <a:xfrm>
            <a:off x="6848426" y="2364749"/>
            <a:ext cx="3190925" cy="3190925"/>
          </a:xfrm>
          <a:prstGeom prst="rect">
            <a:avLst/>
          </a:prstGeom>
        </p:spPr>
      </p:pic>
      <p:sp>
        <p:nvSpPr>
          <p:cNvPr id="6" name="Elipse 5"/>
          <p:cNvSpPr/>
          <p:nvPr/>
        </p:nvSpPr>
        <p:spPr>
          <a:xfrm>
            <a:off x="7709597" y="3045809"/>
            <a:ext cx="1468581" cy="1385454"/>
          </a:xfrm>
          <a:prstGeom prst="ellipse">
            <a:avLst/>
          </a:prstGeom>
          <a:ln>
            <a:solidFill>
              <a:schemeClr val="bg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s-CL" sz="5400" b="1" dirty="0"/>
              <a:t>10</a:t>
            </a:r>
            <a:endParaRPr lang="es-CL" sz="5400" b="1" dirty="0"/>
          </a:p>
        </p:txBody>
      </p:sp>
    </p:spTree>
    <p:extLst>
      <p:ext uri="{BB962C8B-B14F-4D97-AF65-F5344CB8AC3E}">
        <p14:creationId xmlns:p14="http://schemas.microsoft.com/office/powerpoint/2010/main" val="430206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2650" y="850568"/>
            <a:ext cx="7886700" cy="1325563"/>
          </a:xfrm>
        </p:spPr>
        <p:txBody>
          <a:bodyPr>
            <a:normAutofit fontScale="90000"/>
          </a:bodyPr>
          <a:lstStyle/>
          <a:p>
            <a:pPr algn="ctr"/>
            <a:r>
              <a:rPr lang="es-MX" b="1" dirty="0">
                <a:latin typeface="+mn-lt"/>
              </a:rPr>
              <a:t>Resultados de aprendizaje y </a:t>
            </a:r>
            <a:br>
              <a:rPr lang="es-MX" b="1" dirty="0">
                <a:latin typeface="+mn-lt"/>
              </a:rPr>
            </a:br>
            <a:r>
              <a:rPr lang="es-MX" b="1" dirty="0">
                <a:latin typeface="+mn-lt"/>
              </a:rPr>
              <a:t>Desafío </a:t>
            </a:r>
            <a:r>
              <a:rPr lang="es-MX" b="1" dirty="0" smtClean="0">
                <a:latin typeface="+mn-lt"/>
              </a:rPr>
              <a:t>Cognitivo</a:t>
            </a:r>
            <a:r>
              <a:rPr lang="es-MX" b="1" dirty="0"/>
              <a:t/>
            </a:r>
            <a:br>
              <a:rPr lang="es-MX" b="1" dirty="0"/>
            </a:br>
            <a:endParaRPr lang="es-CL" dirty="0"/>
          </a:p>
        </p:txBody>
      </p:sp>
      <p:sp>
        <p:nvSpPr>
          <p:cNvPr id="3" name="Marcador de contenido 2"/>
          <p:cNvSpPr>
            <a:spLocks noGrp="1"/>
          </p:cNvSpPr>
          <p:nvPr>
            <p:ph idx="1"/>
          </p:nvPr>
        </p:nvSpPr>
        <p:spPr>
          <a:xfrm>
            <a:off x="2359269" y="2353164"/>
            <a:ext cx="7473462" cy="4351338"/>
          </a:xfrm>
        </p:spPr>
        <p:txBody>
          <a:bodyPr>
            <a:normAutofit/>
          </a:bodyPr>
          <a:lstStyle/>
          <a:p>
            <a:r>
              <a:rPr lang="es-MX" dirty="0" smtClean="0"/>
              <a:t>Taxonomías: Bloom </a:t>
            </a:r>
            <a:r>
              <a:rPr lang="es-MX" dirty="0"/>
              <a:t>(1964) y otras derivadas de ella como la de Anderson y </a:t>
            </a:r>
            <a:r>
              <a:rPr lang="es-MX" dirty="0" err="1"/>
              <a:t>Krathwohl</a:t>
            </a:r>
            <a:r>
              <a:rPr lang="es-MX" dirty="0"/>
              <a:t> (2001) y SOLO (</a:t>
            </a:r>
            <a:r>
              <a:rPr lang="es-MX" dirty="0" err="1"/>
              <a:t>Biggs</a:t>
            </a:r>
            <a:r>
              <a:rPr lang="es-MX" dirty="0"/>
              <a:t> &amp; </a:t>
            </a:r>
            <a:r>
              <a:rPr lang="es-MX" dirty="0" err="1"/>
              <a:t>Collis</a:t>
            </a:r>
            <a:r>
              <a:rPr lang="es-MX" dirty="0"/>
              <a:t>, 1982). </a:t>
            </a:r>
            <a:r>
              <a:rPr lang="es-MX" dirty="0" smtClean="0"/>
              <a:t> </a:t>
            </a:r>
            <a:endParaRPr lang="es-MX" dirty="0"/>
          </a:p>
          <a:p>
            <a:pPr algn="just"/>
            <a:endParaRPr lang="es-MX" dirty="0"/>
          </a:p>
          <a:p>
            <a:pPr marL="0" indent="0" algn="just">
              <a:buNone/>
            </a:pPr>
            <a:r>
              <a:rPr lang="es-MX" b="1" dirty="0" smtClean="0">
                <a:solidFill>
                  <a:srgbClr val="FF0000"/>
                </a:solidFill>
              </a:rPr>
              <a:t>Nivel 1</a:t>
            </a:r>
            <a:r>
              <a:rPr lang="es-MX" dirty="0" smtClean="0">
                <a:solidFill>
                  <a:srgbClr val="FF0000"/>
                </a:solidFill>
              </a:rPr>
              <a:t>.   </a:t>
            </a:r>
            <a:r>
              <a:rPr lang="es-MX" dirty="0" smtClean="0"/>
              <a:t>Memorizar </a:t>
            </a:r>
            <a:r>
              <a:rPr lang="es-MX" dirty="0"/>
              <a:t>y reconocer </a:t>
            </a:r>
            <a:r>
              <a:rPr lang="es-MX" dirty="0" smtClean="0"/>
              <a:t>información.</a:t>
            </a:r>
          </a:p>
          <a:p>
            <a:pPr marL="0" indent="0" algn="just">
              <a:buNone/>
            </a:pPr>
            <a:r>
              <a:rPr lang="es-MX" b="1" dirty="0" smtClean="0">
                <a:solidFill>
                  <a:srgbClr val="FF0000"/>
                </a:solidFill>
              </a:rPr>
              <a:t>Nivel 2.    </a:t>
            </a:r>
            <a:r>
              <a:rPr lang="es-MX" dirty="0" smtClean="0"/>
              <a:t>Analizar </a:t>
            </a:r>
            <a:r>
              <a:rPr lang="es-MX" dirty="0"/>
              <a:t>y aplicar conocimiento.</a:t>
            </a:r>
          </a:p>
          <a:p>
            <a:pPr marL="0" indent="0" algn="just">
              <a:buNone/>
            </a:pPr>
            <a:r>
              <a:rPr lang="es-MX" b="1" dirty="0" smtClean="0">
                <a:solidFill>
                  <a:srgbClr val="FF0000"/>
                </a:solidFill>
              </a:rPr>
              <a:t>Nivel 3.    </a:t>
            </a:r>
            <a:r>
              <a:rPr lang="es-MX" dirty="0" smtClean="0"/>
              <a:t>Transferir desempeños cognitivos</a:t>
            </a:r>
            <a:endParaRPr lang="es-MX" dirty="0"/>
          </a:p>
          <a:p>
            <a:pPr marL="0" indent="0" algn="just">
              <a:buNone/>
            </a:pPr>
            <a:endParaRPr lang="es-CL" dirty="0"/>
          </a:p>
        </p:txBody>
      </p:sp>
    </p:spTree>
    <p:extLst>
      <p:ext uri="{BB962C8B-B14F-4D97-AF65-F5344CB8AC3E}">
        <p14:creationId xmlns:p14="http://schemas.microsoft.com/office/powerpoint/2010/main" val="19373045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to 4"/>
          <p:cNvGraphicFramePr>
            <a:graphicFrameLocks noChangeAspect="1"/>
          </p:cNvGraphicFramePr>
          <p:nvPr>
            <p:extLst/>
          </p:nvPr>
        </p:nvGraphicFramePr>
        <p:xfrm>
          <a:off x="1804989" y="720970"/>
          <a:ext cx="8581658" cy="5802923"/>
        </p:xfrm>
        <a:graphic>
          <a:graphicData uri="http://schemas.openxmlformats.org/presentationml/2006/ole">
            <mc:AlternateContent xmlns:mc="http://schemas.openxmlformats.org/markup-compatibility/2006">
              <mc:Choice xmlns:v="urn:schemas-microsoft-com:vml" Requires="v">
                <p:oleObj spid="_x0000_s1027" name="Documento" r:id="rId3" imgW="5291924" imgH="2413271" progId="Word.Document.12">
                  <p:embed/>
                </p:oleObj>
              </mc:Choice>
              <mc:Fallback>
                <p:oleObj name="Documento" r:id="rId3" imgW="5291924" imgH="2413271" progId="Word.Document.12">
                  <p:embed/>
                  <p:pic>
                    <p:nvPicPr>
                      <p:cNvPr id="5" name="Objeto 4"/>
                      <p:cNvPicPr/>
                      <p:nvPr/>
                    </p:nvPicPr>
                    <p:blipFill>
                      <a:blip r:embed="rId4"/>
                      <a:stretch>
                        <a:fillRect/>
                      </a:stretch>
                    </p:blipFill>
                    <p:spPr>
                      <a:xfrm>
                        <a:off x="1804989" y="720970"/>
                        <a:ext cx="8581658" cy="5802923"/>
                      </a:xfrm>
                      <a:prstGeom prst="rect">
                        <a:avLst/>
                      </a:prstGeom>
                    </p:spPr>
                  </p:pic>
                </p:oleObj>
              </mc:Fallback>
            </mc:AlternateContent>
          </a:graphicData>
        </a:graphic>
      </p:graphicFrame>
    </p:spTree>
    <p:extLst>
      <p:ext uri="{BB962C8B-B14F-4D97-AF65-F5344CB8AC3E}">
        <p14:creationId xmlns:p14="http://schemas.microsoft.com/office/powerpoint/2010/main" val="319901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2117481" y="133962"/>
            <a:ext cx="7886700" cy="1325563"/>
          </a:xfrm>
        </p:spPr>
        <p:txBody>
          <a:bodyPr/>
          <a:lstStyle/>
          <a:p>
            <a:r>
              <a:rPr lang="es-CL" b="1" dirty="0" smtClean="0">
                <a:latin typeface="+mn-lt"/>
              </a:rPr>
              <a:t>Ejemplos</a:t>
            </a:r>
            <a:endParaRPr lang="es-CL" b="1" dirty="0">
              <a:latin typeface="+mn-lt"/>
            </a:endParaRPr>
          </a:p>
        </p:txBody>
      </p:sp>
      <p:sp>
        <p:nvSpPr>
          <p:cNvPr id="7" name="Marcador de contenido 6"/>
          <p:cNvSpPr>
            <a:spLocks noGrp="1"/>
          </p:cNvSpPr>
          <p:nvPr>
            <p:ph idx="1"/>
          </p:nvPr>
        </p:nvSpPr>
        <p:spPr>
          <a:xfrm>
            <a:off x="1735016" y="1459524"/>
            <a:ext cx="8651631" cy="5398476"/>
          </a:xfrm>
        </p:spPr>
        <p:txBody>
          <a:bodyPr>
            <a:normAutofit/>
          </a:bodyPr>
          <a:lstStyle/>
          <a:p>
            <a:pPr algn="just"/>
            <a:r>
              <a:rPr lang="es-MX" dirty="0" smtClean="0">
                <a:solidFill>
                  <a:schemeClr val="tx1"/>
                </a:solidFill>
              </a:rPr>
              <a:t>Enumerar los criterios a tener en cuenta en el cuidado de un paciente con tuberculosis </a:t>
            </a:r>
            <a:r>
              <a:rPr lang="es-MX" b="1" dirty="0" smtClean="0">
                <a:solidFill>
                  <a:schemeClr val="tx1"/>
                </a:solidFill>
              </a:rPr>
              <a:t>(Nivel 1).</a:t>
            </a:r>
          </a:p>
          <a:p>
            <a:pPr algn="just"/>
            <a:r>
              <a:rPr lang="es-MX" dirty="0" smtClean="0">
                <a:solidFill>
                  <a:schemeClr val="tx1"/>
                </a:solidFill>
              </a:rPr>
              <a:t>Definir qué comportamientos constituyen una práctica no profesional en la relación abogado-cliente </a:t>
            </a:r>
            <a:r>
              <a:rPr lang="es-MX" b="1" dirty="0" smtClean="0">
                <a:solidFill>
                  <a:schemeClr val="tx1"/>
                </a:solidFill>
              </a:rPr>
              <a:t>(Nivel 1).</a:t>
            </a:r>
          </a:p>
          <a:p>
            <a:pPr algn="just"/>
            <a:r>
              <a:rPr lang="es-MX" dirty="0" smtClean="0">
                <a:solidFill>
                  <a:schemeClr val="tx1"/>
                </a:solidFill>
              </a:rPr>
              <a:t>Relacionar la organización anatómico-funcional del cerebro con los principios generales que sustentan la atención, el movimiento y la memoria </a:t>
            </a:r>
            <a:r>
              <a:rPr lang="es-MX" b="1" dirty="0" smtClean="0">
                <a:solidFill>
                  <a:schemeClr val="tx1"/>
                </a:solidFill>
              </a:rPr>
              <a:t>(Nivel 2).</a:t>
            </a:r>
          </a:p>
          <a:p>
            <a:pPr algn="just"/>
            <a:r>
              <a:rPr lang="es-MX" dirty="0" smtClean="0">
                <a:solidFill>
                  <a:schemeClr val="tx1"/>
                </a:solidFill>
              </a:rPr>
              <a:t>Emplear un programa computacional de análisis estadísticos descriptivos e inferenciales para resolver un problema </a:t>
            </a:r>
            <a:r>
              <a:rPr lang="es-MX" b="1" dirty="0" smtClean="0">
                <a:solidFill>
                  <a:schemeClr val="tx1"/>
                </a:solidFill>
              </a:rPr>
              <a:t>(Nivel 2).</a:t>
            </a:r>
          </a:p>
          <a:p>
            <a:pPr algn="just"/>
            <a:r>
              <a:rPr lang="es-MX" dirty="0" smtClean="0">
                <a:solidFill>
                  <a:schemeClr val="tx1"/>
                </a:solidFill>
              </a:rPr>
              <a:t>Juzgar las estrategias de marketing para diferentes modelos de negocio electrónico </a:t>
            </a:r>
            <a:r>
              <a:rPr lang="es-MX" b="1" dirty="0" smtClean="0">
                <a:solidFill>
                  <a:schemeClr val="tx1"/>
                </a:solidFill>
              </a:rPr>
              <a:t>(Nivel 3).</a:t>
            </a:r>
          </a:p>
          <a:p>
            <a:pPr algn="just"/>
            <a:r>
              <a:rPr lang="es-MX" dirty="0" smtClean="0">
                <a:solidFill>
                  <a:schemeClr val="tx1"/>
                </a:solidFill>
              </a:rPr>
              <a:t>Evaluar las áreas del desarrollo en adultos mayores para determinar tipo de intervenciones y cuidados requeridos </a:t>
            </a:r>
            <a:r>
              <a:rPr lang="es-MX" b="1" dirty="0" smtClean="0">
                <a:solidFill>
                  <a:schemeClr val="tx1"/>
                </a:solidFill>
              </a:rPr>
              <a:t>(Nivel 3).</a:t>
            </a:r>
          </a:p>
          <a:p>
            <a:endParaRPr lang="es-CL" dirty="0"/>
          </a:p>
        </p:txBody>
      </p:sp>
    </p:spTree>
    <p:extLst>
      <p:ext uri="{BB962C8B-B14F-4D97-AF65-F5344CB8AC3E}">
        <p14:creationId xmlns:p14="http://schemas.microsoft.com/office/powerpoint/2010/main" val="41678511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21977783"/>
              </p:ext>
            </p:extLst>
          </p:nvPr>
        </p:nvGraphicFramePr>
        <p:xfrm>
          <a:off x="1699847" y="509954"/>
          <a:ext cx="8827477" cy="5795824"/>
        </p:xfrm>
        <a:graphic>
          <a:graphicData uri="http://schemas.openxmlformats.org/drawingml/2006/table">
            <a:tbl>
              <a:tblPr firstRow="1" bandRow="1">
                <a:tableStyleId>{073A0DAA-6AF3-43AB-8588-CEC1D06C72B9}</a:tableStyleId>
              </a:tblPr>
              <a:tblGrid>
                <a:gridCol w="3277597">
                  <a:extLst>
                    <a:ext uri="{9D8B030D-6E8A-4147-A177-3AD203B41FA5}">
                      <a16:colId xmlns:a16="http://schemas.microsoft.com/office/drawing/2014/main" val="2934008937"/>
                    </a:ext>
                  </a:extLst>
                </a:gridCol>
                <a:gridCol w="1681265">
                  <a:extLst>
                    <a:ext uri="{9D8B030D-6E8A-4147-A177-3AD203B41FA5}">
                      <a16:colId xmlns:a16="http://schemas.microsoft.com/office/drawing/2014/main" val="288061452"/>
                    </a:ext>
                  </a:extLst>
                </a:gridCol>
                <a:gridCol w="1776046">
                  <a:extLst>
                    <a:ext uri="{9D8B030D-6E8A-4147-A177-3AD203B41FA5}">
                      <a16:colId xmlns:a16="http://schemas.microsoft.com/office/drawing/2014/main" val="2656060773"/>
                    </a:ext>
                  </a:extLst>
                </a:gridCol>
                <a:gridCol w="2092569">
                  <a:extLst>
                    <a:ext uri="{9D8B030D-6E8A-4147-A177-3AD203B41FA5}">
                      <a16:colId xmlns:a16="http://schemas.microsoft.com/office/drawing/2014/main" val="2684464507"/>
                    </a:ext>
                  </a:extLst>
                </a:gridCol>
              </a:tblGrid>
              <a:tr h="1040944">
                <a:tc>
                  <a:txBody>
                    <a:bodyPr/>
                    <a:lstStyle/>
                    <a:p>
                      <a:pPr algn="ctr">
                        <a:spcAft>
                          <a:spcPts val="0"/>
                        </a:spcAft>
                      </a:pPr>
                      <a:r>
                        <a:rPr lang="es-CL" sz="1800" kern="1200" dirty="0">
                          <a:effectLst/>
                        </a:rPr>
                        <a:t>Habilidades Cognitivas</a:t>
                      </a:r>
                      <a:endParaRPr lang="es-CL" sz="18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1800" kern="1200" dirty="0">
                          <a:effectLst/>
                        </a:rPr>
                        <a:t>Ciclo </a:t>
                      </a:r>
                      <a:r>
                        <a:rPr lang="es-CL" sz="1800" kern="1200" dirty="0" smtClean="0">
                          <a:effectLst/>
                        </a:rPr>
                        <a:t>Inicial </a:t>
                      </a:r>
                      <a:endParaRPr lang="es-CL" sz="1800" dirty="0">
                        <a:effectLst/>
                      </a:endParaRPr>
                    </a:p>
                    <a:p>
                      <a:pPr algn="ctr">
                        <a:spcAft>
                          <a:spcPts val="0"/>
                        </a:spcAft>
                      </a:pPr>
                      <a:r>
                        <a:rPr lang="es-CL" sz="1800" kern="1200" dirty="0">
                          <a:effectLst/>
                        </a:rPr>
                        <a:t>(1er y 2do año)</a:t>
                      </a:r>
                      <a:endParaRPr lang="es-CL" sz="18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1800" kern="1200" dirty="0">
                          <a:effectLst/>
                        </a:rPr>
                        <a:t>Ciclo Intermedio </a:t>
                      </a:r>
                      <a:endParaRPr lang="es-CL" sz="1800" dirty="0">
                        <a:effectLst/>
                      </a:endParaRPr>
                    </a:p>
                    <a:p>
                      <a:pPr algn="ctr">
                        <a:spcAft>
                          <a:spcPts val="0"/>
                        </a:spcAft>
                      </a:pPr>
                      <a:r>
                        <a:rPr lang="es-CL" sz="1800" kern="1200" dirty="0">
                          <a:effectLst/>
                        </a:rPr>
                        <a:t>(3er y 4to año)</a:t>
                      </a:r>
                      <a:endParaRPr lang="es-CL" sz="18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1800" kern="1200" dirty="0">
                          <a:effectLst/>
                        </a:rPr>
                        <a:t>Ciclo </a:t>
                      </a:r>
                      <a:r>
                        <a:rPr lang="es-CL" sz="1800" kern="1200" dirty="0" smtClean="0">
                          <a:effectLst/>
                        </a:rPr>
                        <a:t>Terminal</a:t>
                      </a:r>
                      <a:endParaRPr lang="es-CL" sz="1800" dirty="0">
                        <a:effectLst/>
                      </a:endParaRPr>
                    </a:p>
                    <a:p>
                      <a:pPr algn="ctr">
                        <a:spcAft>
                          <a:spcPts val="0"/>
                        </a:spcAft>
                      </a:pPr>
                      <a:r>
                        <a:rPr lang="es-CL" sz="1800" kern="1200" dirty="0">
                          <a:effectLst/>
                        </a:rPr>
                        <a:t>(5to año en adelante)</a:t>
                      </a:r>
                      <a:endParaRPr lang="es-CL" sz="1800" dirty="0">
                        <a:effectLst/>
                        <a:latin typeface="Calibri" panose="020F0502020204030204" pitchFamily="34" charset="0"/>
                        <a:ea typeface="SimSun" panose="02010600030101010101" pitchFamily="2" charset="-122"/>
                        <a:cs typeface="Times New Roman" panose="02020603050405020304" pitchFamily="18" charset="0"/>
                      </a:endParaRPr>
                    </a:p>
                  </a:txBody>
                  <a:tcPr/>
                </a:tc>
                <a:extLst>
                  <a:ext uri="{0D108BD9-81ED-4DB2-BD59-A6C34878D82A}">
                    <a16:rowId xmlns:a16="http://schemas.microsoft.com/office/drawing/2014/main" val="3093047273"/>
                  </a:ext>
                </a:extLst>
              </a:tr>
              <a:tr h="960871">
                <a:tc>
                  <a:txBody>
                    <a:bodyPr/>
                    <a:lstStyle/>
                    <a:p>
                      <a:pPr algn="just">
                        <a:spcAft>
                          <a:spcPts val="0"/>
                        </a:spcAft>
                      </a:pPr>
                      <a:r>
                        <a:rPr lang="es-CL" sz="1800" kern="1200" dirty="0">
                          <a:effectLst/>
                        </a:rPr>
                        <a:t>Nivel 1: memorístico.</a:t>
                      </a:r>
                      <a:endParaRPr lang="es-CL" sz="1800" dirty="0">
                        <a:effectLst/>
                      </a:endParaRPr>
                    </a:p>
                    <a:p>
                      <a:pPr algn="just">
                        <a:spcAft>
                          <a:spcPts val="0"/>
                        </a:spcAft>
                      </a:pPr>
                      <a:r>
                        <a:rPr lang="es-CL" sz="1600" kern="1200" dirty="0">
                          <a:effectLst/>
                        </a:rPr>
                        <a:t>(definir, nombrar, identificar, enumerar, listar, seleccionar, distinguir, indicar).</a:t>
                      </a:r>
                      <a:endParaRPr lang="es-CL" sz="16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3200" kern="1200" dirty="0">
                          <a:effectLst/>
                        </a:rPr>
                        <a:t>40%</a:t>
                      </a:r>
                      <a:endParaRPr lang="es-CL" sz="32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3200" kern="1200" dirty="0">
                          <a:effectLst/>
                        </a:rPr>
                        <a:t>10%</a:t>
                      </a:r>
                      <a:endParaRPr lang="es-CL" sz="32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3200" kern="1200" dirty="0">
                          <a:effectLst/>
                        </a:rPr>
                        <a:t>-</a:t>
                      </a:r>
                      <a:endParaRPr lang="es-CL" sz="3200" dirty="0">
                        <a:effectLst/>
                        <a:latin typeface="Calibri" panose="020F0502020204030204" pitchFamily="34" charset="0"/>
                        <a:ea typeface="SimSun" panose="02010600030101010101" pitchFamily="2" charset="-122"/>
                        <a:cs typeface="Times New Roman" panose="02020603050405020304" pitchFamily="18" charset="0"/>
                      </a:endParaRPr>
                    </a:p>
                  </a:txBody>
                  <a:tcPr/>
                </a:tc>
                <a:extLst>
                  <a:ext uri="{0D108BD9-81ED-4DB2-BD59-A6C34878D82A}">
                    <a16:rowId xmlns:a16="http://schemas.microsoft.com/office/drawing/2014/main" val="2758940707"/>
                  </a:ext>
                </a:extLst>
              </a:tr>
              <a:tr h="1761598">
                <a:tc>
                  <a:txBody>
                    <a:bodyPr/>
                    <a:lstStyle/>
                    <a:p>
                      <a:pPr algn="just">
                        <a:spcAft>
                          <a:spcPts val="0"/>
                        </a:spcAft>
                      </a:pPr>
                      <a:r>
                        <a:rPr lang="es-CL" sz="1800" kern="1200" dirty="0">
                          <a:effectLst/>
                        </a:rPr>
                        <a:t>Nivel 2: analítico.</a:t>
                      </a:r>
                      <a:endParaRPr lang="es-CL" sz="1800" dirty="0">
                        <a:effectLst/>
                      </a:endParaRPr>
                    </a:p>
                    <a:p>
                      <a:pPr algn="just">
                        <a:spcAft>
                          <a:spcPts val="0"/>
                        </a:spcAft>
                      </a:pPr>
                      <a:r>
                        <a:rPr lang="es-CL" sz="1600" kern="1200" dirty="0">
                          <a:effectLst/>
                        </a:rPr>
                        <a:t>(clasificar, categorizar, diferenciar, calcular, comparar, aplicar, emplear, relacionar, examinar, organizar, argumentar, debatir, inferir, deducir, investigar, integrar, sintetizar, resumir, justificar, interpretar, defender)</a:t>
                      </a:r>
                      <a:endParaRPr lang="es-CL" sz="16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3200" kern="1200" dirty="0">
                          <a:effectLst/>
                        </a:rPr>
                        <a:t>50%</a:t>
                      </a:r>
                      <a:endParaRPr lang="es-CL" sz="32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3200" kern="1200" dirty="0">
                          <a:effectLst/>
                        </a:rPr>
                        <a:t>60%</a:t>
                      </a:r>
                      <a:endParaRPr lang="es-CL" sz="32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3200" kern="1200" dirty="0">
                          <a:effectLst/>
                        </a:rPr>
                        <a:t>30%</a:t>
                      </a:r>
                      <a:endParaRPr lang="es-CL" sz="3200" dirty="0">
                        <a:effectLst/>
                        <a:latin typeface="Calibri" panose="020F0502020204030204" pitchFamily="34" charset="0"/>
                        <a:ea typeface="SimSun" panose="02010600030101010101" pitchFamily="2" charset="-122"/>
                        <a:cs typeface="Times New Roman" panose="02020603050405020304" pitchFamily="18" charset="0"/>
                      </a:endParaRPr>
                    </a:p>
                  </a:txBody>
                  <a:tcPr/>
                </a:tc>
                <a:extLst>
                  <a:ext uri="{0D108BD9-81ED-4DB2-BD59-A6C34878D82A}">
                    <a16:rowId xmlns:a16="http://schemas.microsoft.com/office/drawing/2014/main" val="2852271147"/>
                  </a:ext>
                </a:extLst>
              </a:tr>
              <a:tr h="1561416">
                <a:tc>
                  <a:txBody>
                    <a:bodyPr/>
                    <a:lstStyle/>
                    <a:p>
                      <a:pPr algn="just">
                        <a:spcAft>
                          <a:spcPts val="0"/>
                        </a:spcAft>
                      </a:pPr>
                      <a:r>
                        <a:rPr lang="es-CL" sz="1800" kern="1200" dirty="0">
                          <a:effectLst/>
                        </a:rPr>
                        <a:t>Nivel 3: transferencia.</a:t>
                      </a:r>
                      <a:endParaRPr lang="es-CL" sz="1800" dirty="0">
                        <a:effectLst/>
                      </a:endParaRPr>
                    </a:p>
                    <a:p>
                      <a:pPr algn="just">
                        <a:spcAft>
                          <a:spcPts val="0"/>
                        </a:spcAft>
                      </a:pPr>
                      <a:r>
                        <a:rPr lang="es-CL" sz="1600" kern="1200" dirty="0">
                          <a:effectLst/>
                        </a:rPr>
                        <a:t>(construir, crear, diseñar, planificar, inventar, modificar, proponer, concluir, decidir, evaluar, criticar, resolver, solucionar, juzgar, sugerir, innovar, diagnosticar)</a:t>
                      </a:r>
                      <a:endParaRPr lang="es-CL" sz="16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3200" kern="1200" dirty="0">
                          <a:effectLst/>
                        </a:rPr>
                        <a:t>10%</a:t>
                      </a:r>
                      <a:endParaRPr lang="es-CL" sz="32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3200" kern="1200" dirty="0">
                          <a:effectLst/>
                        </a:rPr>
                        <a:t>30%</a:t>
                      </a:r>
                      <a:endParaRPr lang="es-CL" sz="3200" dirty="0">
                        <a:effectLst/>
                        <a:latin typeface="Calibri" panose="020F0502020204030204" pitchFamily="34" charset="0"/>
                        <a:ea typeface="SimSun" panose="02010600030101010101" pitchFamily="2" charset="-122"/>
                        <a:cs typeface="Times New Roman" panose="02020603050405020304" pitchFamily="18" charset="0"/>
                      </a:endParaRPr>
                    </a:p>
                  </a:txBody>
                  <a:tcPr/>
                </a:tc>
                <a:tc>
                  <a:txBody>
                    <a:bodyPr/>
                    <a:lstStyle/>
                    <a:p>
                      <a:pPr algn="ctr">
                        <a:spcAft>
                          <a:spcPts val="0"/>
                        </a:spcAft>
                      </a:pPr>
                      <a:r>
                        <a:rPr lang="es-CL" sz="3200" kern="1200" dirty="0">
                          <a:effectLst/>
                        </a:rPr>
                        <a:t>70%</a:t>
                      </a:r>
                      <a:endParaRPr lang="es-CL" sz="3200" dirty="0">
                        <a:effectLst/>
                        <a:latin typeface="Calibri" panose="020F0502020204030204" pitchFamily="34" charset="0"/>
                        <a:ea typeface="SimSun" panose="02010600030101010101" pitchFamily="2" charset="-122"/>
                        <a:cs typeface="Times New Roman" panose="02020603050405020304" pitchFamily="18" charset="0"/>
                      </a:endParaRPr>
                    </a:p>
                  </a:txBody>
                  <a:tcPr/>
                </a:tc>
                <a:extLst>
                  <a:ext uri="{0D108BD9-81ED-4DB2-BD59-A6C34878D82A}">
                    <a16:rowId xmlns:a16="http://schemas.microsoft.com/office/drawing/2014/main" val="514373477"/>
                  </a:ext>
                </a:extLst>
              </a:tr>
            </a:tbl>
          </a:graphicData>
        </a:graphic>
      </p:graphicFrame>
    </p:spTree>
    <p:extLst>
      <p:ext uri="{BB962C8B-B14F-4D97-AF65-F5344CB8AC3E}">
        <p14:creationId xmlns:p14="http://schemas.microsoft.com/office/powerpoint/2010/main" val="3072594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b="1" dirty="0">
                <a:latin typeface="Corbel" panose="020B0503020204020204" pitchFamily="34" charset="0"/>
              </a:rPr>
              <a:t>La Evaluación Auténtica…</a:t>
            </a:r>
            <a:endParaRPr lang="es-ES" sz="4000" b="1" dirty="0">
              <a:latin typeface="Corbel" panose="020B0503020204020204" pitchFamily="34" charset="0"/>
            </a:endParaRPr>
          </a:p>
        </p:txBody>
      </p:sp>
      <p:sp>
        <p:nvSpPr>
          <p:cNvPr id="3" name="2 Marcador de contenido"/>
          <p:cNvSpPr>
            <a:spLocks noGrp="1"/>
          </p:cNvSpPr>
          <p:nvPr>
            <p:ph idx="1"/>
          </p:nvPr>
        </p:nvSpPr>
        <p:spPr>
          <a:xfrm>
            <a:off x="5459332" y="2098927"/>
            <a:ext cx="4431428" cy="4151749"/>
          </a:xfrm>
        </p:spPr>
        <p:txBody>
          <a:bodyPr>
            <a:normAutofit fontScale="92500" lnSpcReduction="10000"/>
          </a:bodyPr>
          <a:lstStyle/>
          <a:p>
            <a:pPr algn="just">
              <a:buFont typeface="Wingdings" panose="05000000000000000000" pitchFamily="2" charset="2"/>
              <a:buChar char="ü"/>
            </a:pPr>
            <a:r>
              <a:rPr lang="es-ES_tradnl" sz="2400" dirty="0">
                <a:solidFill>
                  <a:schemeClr val="tx1"/>
                </a:solidFill>
              </a:rPr>
              <a:t>Busca acercar </a:t>
            </a:r>
            <a:r>
              <a:rPr lang="es-ES_tradnl" sz="2400" dirty="0">
                <a:solidFill>
                  <a:schemeClr val="tx1"/>
                </a:solidFill>
              </a:rPr>
              <a:t>lo que ocurre en las aulas </a:t>
            </a:r>
            <a:r>
              <a:rPr lang="es-ES_tradnl" sz="2400" dirty="0">
                <a:solidFill>
                  <a:schemeClr val="tx1"/>
                </a:solidFill>
              </a:rPr>
              <a:t>con lo que sucede en </a:t>
            </a:r>
            <a:r>
              <a:rPr lang="es-ES_tradnl" sz="2400" dirty="0">
                <a:solidFill>
                  <a:schemeClr val="tx1"/>
                </a:solidFill>
              </a:rPr>
              <a:t>la vida </a:t>
            </a:r>
            <a:r>
              <a:rPr lang="es-ES_tradnl" sz="2400" dirty="0">
                <a:solidFill>
                  <a:schemeClr val="tx1"/>
                </a:solidFill>
              </a:rPr>
              <a:t>real y laboral, </a:t>
            </a:r>
            <a:r>
              <a:rPr lang="es-ES_tradnl" sz="2400" dirty="0">
                <a:solidFill>
                  <a:schemeClr val="tx1"/>
                </a:solidFill>
              </a:rPr>
              <a:t>replicando las tareas y estándares de desempeño que típicamente enfrentan los profesionales en el mundo del trabajo (</a:t>
            </a:r>
            <a:r>
              <a:rPr lang="es-ES_tradnl" sz="2400" dirty="0" err="1">
                <a:solidFill>
                  <a:schemeClr val="tx1"/>
                </a:solidFill>
              </a:rPr>
              <a:t>Wiggins</a:t>
            </a:r>
            <a:r>
              <a:rPr lang="es-ES_tradnl" sz="2400" dirty="0">
                <a:solidFill>
                  <a:schemeClr val="tx1"/>
                </a:solidFill>
              </a:rPr>
              <a:t>, </a:t>
            </a:r>
            <a:r>
              <a:rPr lang="es-ES_tradnl" sz="2400" dirty="0">
                <a:solidFill>
                  <a:schemeClr val="tx1"/>
                </a:solidFill>
              </a:rPr>
              <a:t>2011). </a:t>
            </a:r>
          </a:p>
          <a:p>
            <a:pPr algn="just">
              <a:buFont typeface="Wingdings" panose="05000000000000000000" pitchFamily="2" charset="2"/>
              <a:buChar char="ü"/>
            </a:pPr>
            <a:r>
              <a:rPr lang="es-ES_tradnl" sz="2400" dirty="0">
                <a:solidFill>
                  <a:schemeClr val="tx1"/>
                </a:solidFill>
              </a:rPr>
              <a:t>S</a:t>
            </a:r>
            <a:r>
              <a:rPr lang="es-ES_tradnl" sz="2400" dirty="0">
                <a:solidFill>
                  <a:schemeClr val="tx1"/>
                </a:solidFill>
              </a:rPr>
              <a:t>e </a:t>
            </a:r>
            <a:r>
              <a:rPr lang="es-ES_tradnl" sz="2400" dirty="0">
                <a:solidFill>
                  <a:schemeClr val="tx1"/>
                </a:solidFill>
              </a:rPr>
              <a:t>hace cargo de la escisión entre lo que se aprende en la universidad y lo que se requiere saber y hacer en </a:t>
            </a:r>
            <a:r>
              <a:rPr lang="es-ES_tradnl" sz="2400" dirty="0">
                <a:solidFill>
                  <a:schemeClr val="tx1"/>
                </a:solidFill>
              </a:rPr>
              <a:t>el mundo del trabajo </a:t>
            </a:r>
            <a:r>
              <a:rPr lang="es-ES" sz="2400" dirty="0">
                <a:solidFill>
                  <a:schemeClr val="tx1"/>
                </a:solidFill>
              </a:rPr>
              <a:t>(Raymond</a:t>
            </a:r>
            <a:r>
              <a:rPr lang="es-ES" sz="2400" dirty="0">
                <a:solidFill>
                  <a:schemeClr val="tx1"/>
                </a:solidFill>
              </a:rPr>
              <a:t>, </a:t>
            </a:r>
            <a:r>
              <a:rPr lang="es-ES" sz="2400" dirty="0" err="1">
                <a:solidFill>
                  <a:schemeClr val="tx1"/>
                </a:solidFill>
              </a:rPr>
              <a:t>Homer</a:t>
            </a:r>
            <a:r>
              <a:rPr lang="es-ES" sz="2400" dirty="0">
                <a:solidFill>
                  <a:schemeClr val="tx1"/>
                </a:solidFill>
              </a:rPr>
              <a:t>, Smith &amp; Gray, 2012).</a:t>
            </a:r>
            <a:endParaRPr lang="es-CL" sz="2400" dirty="0">
              <a:solidFill>
                <a:schemeClr val="tx1"/>
              </a:solidFill>
            </a:endParaRPr>
          </a:p>
          <a:p>
            <a:pPr algn="just"/>
            <a:endParaRPr lang="es-ES"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29402" y="1930400"/>
            <a:ext cx="3529931" cy="4071257"/>
          </a:xfrm>
          <a:prstGeom prst="rect">
            <a:avLst/>
          </a:prstGeom>
        </p:spPr>
      </p:pic>
    </p:spTree>
    <p:extLst>
      <p:ext uri="{BB962C8B-B14F-4D97-AF65-F5344CB8AC3E}">
        <p14:creationId xmlns:p14="http://schemas.microsoft.com/office/powerpoint/2010/main" val="2839946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latin typeface="Corbel" panose="020B0503020204020204" pitchFamily="34" charset="0"/>
              </a:rPr>
              <a:t>Autenticidad</a:t>
            </a:r>
            <a:endParaRPr lang="es-CL" b="1" dirty="0">
              <a:latin typeface="Corbel" panose="020B0503020204020204" pitchFamily="34" charset="0"/>
            </a:endParaRPr>
          </a:p>
        </p:txBody>
      </p:sp>
      <p:sp>
        <p:nvSpPr>
          <p:cNvPr id="3" name="Marcador de contenido 2"/>
          <p:cNvSpPr>
            <a:spLocks noGrp="1"/>
          </p:cNvSpPr>
          <p:nvPr>
            <p:ph idx="1"/>
          </p:nvPr>
        </p:nvSpPr>
        <p:spPr>
          <a:xfrm>
            <a:off x="2231545" y="2009508"/>
            <a:ext cx="7774631" cy="4445595"/>
          </a:xfrm>
          <a:ln>
            <a:solidFill>
              <a:schemeClr val="bg1"/>
            </a:solidFill>
          </a:ln>
        </p:spPr>
        <p:txBody>
          <a:bodyPr>
            <a:normAutofit/>
          </a:bodyPr>
          <a:lstStyle/>
          <a:p>
            <a:pPr algn="just">
              <a:buFont typeface="Wingdings" panose="05000000000000000000" pitchFamily="2" charset="2"/>
              <a:buChar char="ü"/>
            </a:pPr>
            <a:r>
              <a:rPr lang="es-ES_tradnl" sz="2600" b="1" i="1" dirty="0">
                <a:solidFill>
                  <a:schemeClr val="tx1"/>
                </a:solidFill>
              </a:rPr>
              <a:t>Realismo</a:t>
            </a:r>
            <a:r>
              <a:rPr lang="es-ES_tradnl" sz="2600" dirty="0">
                <a:solidFill>
                  <a:schemeClr val="tx1"/>
                </a:solidFill>
              </a:rPr>
              <a:t> </a:t>
            </a:r>
            <a:r>
              <a:rPr lang="es-ES_tradnl" sz="2600" dirty="0">
                <a:solidFill>
                  <a:schemeClr val="tx1"/>
                </a:solidFill>
              </a:rPr>
              <a:t>al vincular el conocimiento con la vida cotidiana y </a:t>
            </a:r>
            <a:r>
              <a:rPr lang="es-ES_tradnl" sz="2600" dirty="0">
                <a:solidFill>
                  <a:schemeClr val="tx1"/>
                </a:solidFill>
              </a:rPr>
              <a:t>laboral.</a:t>
            </a:r>
          </a:p>
          <a:p>
            <a:pPr algn="just">
              <a:buFont typeface="Wingdings" panose="05000000000000000000" pitchFamily="2" charset="2"/>
              <a:buChar char="ü"/>
            </a:pPr>
            <a:r>
              <a:rPr lang="es-ES_tradnl" sz="2600" b="1" i="1" dirty="0">
                <a:solidFill>
                  <a:schemeClr val="tx1"/>
                </a:solidFill>
              </a:rPr>
              <a:t>Contextualización</a:t>
            </a:r>
            <a:r>
              <a:rPr lang="es-ES_tradnl" sz="2600" dirty="0">
                <a:solidFill>
                  <a:schemeClr val="tx1"/>
                </a:solidFill>
              </a:rPr>
              <a:t> </a:t>
            </a:r>
            <a:r>
              <a:rPr lang="es-ES_tradnl" sz="2600" dirty="0">
                <a:solidFill>
                  <a:schemeClr val="tx1"/>
                </a:solidFill>
              </a:rPr>
              <a:t>al caracterizar una situación donde el conocimiento se pueda aplicar de manera analítica y </a:t>
            </a:r>
            <a:r>
              <a:rPr lang="es-ES_tradnl" sz="2600" dirty="0">
                <a:solidFill>
                  <a:schemeClr val="tx1"/>
                </a:solidFill>
              </a:rPr>
              <a:t>reflexiva.</a:t>
            </a:r>
          </a:p>
          <a:p>
            <a:pPr algn="just">
              <a:buFont typeface="Wingdings" panose="05000000000000000000" pitchFamily="2" charset="2"/>
              <a:buChar char="ü"/>
            </a:pPr>
            <a:r>
              <a:rPr lang="es-ES_tradnl" sz="2600" b="1" i="1" dirty="0">
                <a:solidFill>
                  <a:schemeClr val="tx1"/>
                </a:solidFill>
              </a:rPr>
              <a:t>P</a:t>
            </a:r>
            <a:r>
              <a:rPr lang="es-ES_tradnl" sz="2600" b="1" i="1" dirty="0">
                <a:solidFill>
                  <a:schemeClr val="tx1"/>
                </a:solidFill>
              </a:rPr>
              <a:t>roblematización</a:t>
            </a:r>
            <a:r>
              <a:rPr lang="es-ES_tradnl" sz="2600" dirty="0">
                <a:solidFill>
                  <a:schemeClr val="tx1"/>
                </a:solidFill>
              </a:rPr>
              <a:t> </a:t>
            </a:r>
            <a:r>
              <a:rPr lang="es-ES_tradnl" sz="2600" dirty="0">
                <a:solidFill>
                  <a:schemeClr val="tx1"/>
                </a:solidFill>
              </a:rPr>
              <a:t>en la medida en que lo aprendido puede resolver un problema o una </a:t>
            </a:r>
            <a:r>
              <a:rPr lang="es-ES_tradnl" sz="2600" dirty="0">
                <a:solidFill>
                  <a:schemeClr val="tx1"/>
                </a:solidFill>
              </a:rPr>
              <a:t>necesidad</a:t>
            </a:r>
            <a:r>
              <a:rPr lang="es-CL" sz="2600" dirty="0">
                <a:solidFill>
                  <a:schemeClr val="tx1"/>
                </a:solidFill>
              </a:rPr>
              <a:t> </a:t>
            </a:r>
            <a:r>
              <a:rPr lang="es-CL" sz="2600" dirty="0">
                <a:solidFill>
                  <a:schemeClr val="tx1"/>
                </a:solidFill>
              </a:rPr>
              <a:t>(</a:t>
            </a:r>
            <a:r>
              <a:rPr lang="es-CL" sz="2600" dirty="0" err="1">
                <a:solidFill>
                  <a:schemeClr val="tx1"/>
                </a:solidFill>
              </a:rPr>
              <a:t>Benner</a:t>
            </a:r>
            <a:r>
              <a:rPr lang="es-CL" sz="2600" dirty="0">
                <a:solidFill>
                  <a:schemeClr val="tx1"/>
                </a:solidFill>
              </a:rPr>
              <a:t>, </a:t>
            </a:r>
            <a:r>
              <a:rPr lang="es-CL" sz="2600" dirty="0" err="1">
                <a:solidFill>
                  <a:schemeClr val="tx1"/>
                </a:solidFill>
              </a:rPr>
              <a:t>Sutphen</a:t>
            </a:r>
            <a:r>
              <a:rPr lang="es-CL" sz="2600" dirty="0">
                <a:solidFill>
                  <a:schemeClr val="tx1"/>
                </a:solidFill>
              </a:rPr>
              <a:t>, Leonard &amp; Day, 2009; Raymond, </a:t>
            </a:r>
            <a:r>
              <a:rPr lang="es-CL" sz="2600" dirty="0" err="1">
                <a:solidFill>
                  <a:schemeClr val="tx1"/>
                </a:solidFill>
              </a:rPr>
              <a:t>Homer</a:t>
            </a:r>
            <a:r>
              <a:rPr lang="es-CL" sz="2600" dirty="0">
                <a:solidFill>
                  <a:schemeClr val="tx1"/>
                </a:solidFill>
              </a:rPr>
              <a:t>, Smith &amp; Gray, 2012).</a:t>
            </a:r>
          </a:p>
          <a:p>
            <a:pPr algn="just">
              <a:buFont typeface="Wingdings" panose="05000000000000000000" pitchFamily="2" charset="2"/>
              <a:buChar char="ü"/>
            </a:pPr>
            <a:endParaRPr lang="es-CL" sz="1800" dirty="0"/>
          </a:p>
        </p:txBody>
      </p:sp>
    </p:spTree>
    <p:extLst>
      <p:ext uri="{BB962C8B-B14F-4D97-AF65-F5344CB8AC3E}">
        <p14:creationId xmlns:p14="http://schemas.microsoft.com/office/powerpoint/2010/main" val="2677479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27249" y="215436"/>
            <a:ext cx="7702821" cy="1450757"/>
          </a:xfrm>
        </p:spPr>
        <p:txBody>
          <a:bodyPr>
            <a:normAutofit/>
          </a:bodyPr>
          <a:lstStyle/>
          <a:p>
            <a:r>
              <a:rPr lang="es-CL" b="1" dirty="0">
                <a:latin typeface="Corbel" panose="020B0503020204020204" pitchFamily="34" charset="0"/>
              </a:rPr>
              <a:t>Dimensiones</a:t>
            </a:r>
            <a:endParaRPr lang="es-CL" b="1" dirty="0">
              <a:latin typeface="Corbel" panose="020B0503020204020204" pitchFamily="34" charset="0"/>
            </a:endParaRPr>
          </a:p>
        </p:txBody>
      </p:sp>
      <p:sp>
        <p:nvSpPr>
          <p:cNvPr id="3" name="Marcador de contenido 2"/>
          <p:cNvSpPr>
            <a:spLocks noGrp="1"/>
          </p:cNvSpPr>
          <p:nvPr>
            <p:ph idx="1"/>
          </p:nvPr>
        </p:nvSpPr>
        <p:spPr>
          <a:xfrm>
            <a:off x="2346961" y="2049605"/>
            <a:ext cx="7543801" cy="4023360"/>
          </a:xfrm>
        </p:spPr>
        <p:txBody>
          <a:bodyPr>
            <a:normAutofit/>
          </a:bodyPr>
          <a:lstStyle/>
          <a:p>
            <a:pPr marL="0" indent="0">
              <a:buNone/>
            </a:pPr>
            <a:endParaRPr lang="es-CL" b="1" dirty="0">
              <a:solidFill>
                <a:srgbClr val="0070C0"/>
              </a:solidFill>
            </a:endParaRPr>
          </a:p>
          <a:p>
            <a:pPr marL="0" indent="0">
              <a:buNone/>
            </a:pPr>
            <a:endParaRPr lang="es-CL" b="1" dirty="0" smtClean="0">
              <a:solidFill>
                <a:srgbClr val="0070C0"/>
              </a:solidFill>
            </a:endParaRPr>
          </a:p>
          <a:p>
            <a:pPr marL="0" indent="0">
              <a:buNone/>
            </a:pPr>
            <a:endParaRPr lang="es-CL" b="1" dirty="0">
              <a:solidFill>
                <a:srgbClr val="0070C0"/>
              </a:solidFill>
            </a:endParaRPr>
          </a:p>
        </p:txBody>
      </p:sp>
      <p:graphicFrame>
        <p:nvGraphicFramePr>
          <p:cNvPr id="5" name="Diagrama 4"/>
          <p:cNvGraphicFramePr/>
          <p:nvPr>
            <p:extLst/>
          </p:nvPr>
        </p:nvGraphicFramePr>
        <p:xfrm>
          <a:off x="2346961" y="1884557"/>
          <a:ext cx="7105557" cy="4188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48005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1CFAA5-1A71-4D7B-87B8-CF0FB92C24CC}"/>
              </a:ext>
            </a:extLst>
          </p:cNvPr>
          <p:cNvSpPr>
            <a:spLocks noGrp="1"/>
          </p:cNvSpPr>
          <p:nvPr>
            <p:ph type="title"/>
          </p:nvPr>
        </p:nvSpPr>
        <p:spPr/>
        <p:txBody>
          <a:bodyPr>
            <a:normAutofit/>
          </a:bodyPr>
          <a:lstStyle/>
          <a:p>
            <a:pPr algn="just"/>
            <a:r>
              <a:rPr lang="es-ES" b="1" dirty="0" smtClean="0">
                <a:latin typeface="+mn-lt"/>
              </a:rPr>
              <a:t>REALISMO</a:t>
            </a:r>
            <a:endParaRPr lang="es-CL" b="1" dirty="0">
              <a:latin typeface="+mn-lt"/>
            </a:endParaRPr>
          </a:p>
        </p:txBody>
      </p:sp>
      <p:sp>
        <p:nvSpPr>
          <p:cNvPr id="3" name="Marcador de contenido 2">
            <a:extLst>
              <a:ext uri="{FF2B5EF4-FFF2-40B4-BE49-F238E27FC236}">
                <a16:creationId xmlns:a16="http://schemas.microsoft.com/office/drawing/2014/main" id="{3D41AEAF-3249-4ABE-805A-2B50040F1406}"/>
              </a:ext>
            </a:extLst>
          </p:cNvPr>
          <p:cNvSpPr>
            <a:spLocks noGrp="1"/>
          </p:cNvSpPr>
          <p:nvPr>
            <p:ph idx="1"/>
          </p:nvPr>
        </p:nvSpPr>
        <p:spPr>
          <a:xfrm>
            <a:off x="2040454" y="1998543"/>
            <a:ext cx="8149245" cy="4023360"/>
          </a:xfrm>
        </p:spPr>
        <p:txBody>
          <a:bodyPr>
            <a:normAutofit fontScale="92500"/>
          </a:bodyPr>
          <a:lstStyle/>
          <a:p>
            <a:pPr algn="just"/>
            <a:r>
              <a:rPr lang="es-ES" sz="2400" dirty="0">
                <a:solidFill>
                  <a:schemeClr val="tx1"/>
                </a:solidFill>
              </a:rPr>
              <a:t>A.- </a:t>
            </a:r>
            <a:r>
              <a:rPr lang="es-ES" sz="2400" dirty="0">
                <a:solidFill>
                  <a:schemeClr val="tx1"/>
                </a:solidFill>
              </a:rPr>
              <a:t>¿Cómo éste curso contribuye al </a:t>
            </a:r>
            <a:r>
              <a:rPr lang="es-ES" sz="2400" b="1" dirty="0">
                <a:solidFill>
                  <a:schemeClr val="tx1"/>
                </a:solidFill>
              </a:rPr>
              <a:t>perfil de </a:t>
            </a:r>
            <a:r>
              <a:rPr lang="es-ES" sz="2400" b="1" dirty="0">
                <a:solidFill>
                  <a:schemeClr val="tx1"/>
                </a:solidFill>
              </a:rPr>
              <a:t>egreso de la carrera</a:t>
            </a:r>
            <a:r>
              <a:rPr lang="es-ES" sz="2400" dirty="0">
                <a:solidFill>
                  <a:schemeClr val="tx1"/>
                </a:solidFill>
              </a:rPr>
              <a:t>?</a:t>
            </a:r>
            <a:endParaRPr lang="es-ES" sz="2400" dirty="0">
              <a:solidFill>
                <a:schemeClr val="tx1"/>
              </a:solidFill>
            </a:endParaRPr>
          </a:p>
          <a:p>
            <a:pPr algn="just"/>
            <a:r>
              <a:rPr lang="es-ES" sz="2400" dirty="0">
                <a:solidFill>
                  <a:schemeClr val="tx1"/>
                </a:solidFill>
              </a:rPr>
              <a:t>B</a:t>
            </a:r>
            <a:r>
              <a:rPr lang="es-ES" sz="2400" dirty="0">
                <a:solidFill>
                  <a:schemeClr val="tx1"/>
                </a:solidFill>
              </a:rPr>
              <a:t>.- </a:t>
            </a:r>
            <a:r>
              <a:rPr lang="es-ES" sz="2400" dirty="0">
                <a:solidFill>
                  <a:schemeClr val="tx1"/>
                </a:solidFill>
              </a:rPr>
              <a:t>¿Cómo este curso se vincula con habilidades profesionales requeridas en el </a:t>
            </a:r>
            <a:r>
              <a:rPr lang="es-ES" sz="2400" b="1" dirty="0">
                <a:solidFill>
                  <a:schemeClr val="tx1"/>
                </a:solidFill>
              </a:rPr>
              <a:t>mundo del </a:t>
            </a:r>
            <a:r>
              <a:rPr lang="es-ES" sz="2400" b="1" dirty="0">
                <a:solidFill>
                  <a:schemeClr val="tx1"/>
                </a:solidFill>
              </a:rPr>
              <a:t>trabajo de la carrera  en que enseño</a:t>
            </a:r>
            <a:r>
              <a:rPr lang="es-ES" sz="2400" dirty="0">
                <a:solidFill>
                  <a:schemeClr val="tx1"/>
                </a:solidFill>
              </a:rPr>
              <a:t>?</a:t>
            </a:r>
            <a:endParaRPr lang="es-ES" sz="2400" dirty="0">
              <a:solidFill>
                <a:schemeClr val="tx1"/>
              </a:solidFill>
            </a:endParaRPr>
          </a:p>
          <a:p>
            <a:pPr algn="just"/>
            <a:r>
              <a:rPr lang="es-ES" sz="2400" dirty="0">
                <a:solidFill>
                  <a:schemeClr val="tx1"/>
                </a:solidFill>
              </a:rPr>
              <a:t>C.- </a:t>
            </a:r>
            <a:r>
              <a:rPr lang="es-ES" sz="2400" dirty="0">
                <a:solidFill>
                  <a:schemeClr val="tx1"/>
                </a:solidFill>
              </a:rPr>
              <a:t>¿</a:t>
            </a:r>
            <a:r>
              <a:rPr lang="es-ES" sz="2400" dirty="0">
                <a:solidFill>
                  <a:schemeClr val="tx1"/>
                </a:solidFill>
              </a:rPr>
              <a:t>Qué </a:t>
            </a:r>
            <a:r>
              <a:rPr lang="es-ES" sz="2400" b="1" dirty="0">
                <a:solidFill>
                  <a:schemeClr val="tx1"/>
                </a:solidFill>
              </a:rPr>
              <a:t>problemas típicos del ámbito profesional </a:t>
            </a:r>
            <a:r>
              <a:rPr lang="es-ES" sz="2400" dirty="0">
                <a:solidFill>
                  <a:schemeClr val="tx1"/>
                </a:solidFill>
              </a:rPr>
              <a:t>requieren respuesta a través de esta asignatura , en esta carrera?</a:t>
            </a:r>
          </a:p>
          <a:p>
            <a:pPr algn="just"/>
            <a:r>
              <a:rPr lang="es-ES" sz="2400" dirty="0">
                <a:solidFill>
                  <a:schemeClr val="tx1"/>
                </a:solidFill>
                <a:latin typeface="Corbel" panose="020B0503020204020204" pitchFamily="34" charset="0"/>
              </a:rPr>
              <a:t>D.- </a:t>
            </a:r>
            <a:r>
              <a:rPr lang="es-CL" sz="2400" dirty="0">
                <a:solidFill>
                  <a:schemeClr val="tx1"/>
                </a:solidFill>
                <a:latin typeface="Corbel" panose="020B0503020204020204" pitchFamily="34" charset="0"/>
              </a:rPr>
              <a:t>¿Lo se aprende en esta asignatura ¿permite responder a  </a:t>
            </a:r>
            <a:r>
              <a:rPr lang="es-CL" sz="2400" b="1" dirty="0">
                <a:solidFill>
                  <a:schemeClr val="tx1"/>
                </a:solidFill>
                <a:latin typeface="Corbel" panose="020B0503020204020204" pitchFamily="34" charset="0"/>
              </a:rPr>
              <a:t>las  tareas o funciones son las más comunes en esta profesión</a:t>
            </a:r>
            <a:r>
              <a:rPr lang="es-CL" sz="2400" dirty="0">
                <a:solidFill>
                  <a:schemeClr val="tx1"/>
                </a:solidFill>
                <a:latin typeface="Corbel" panose="020B0503020204020204" pitchFamily="34" charset="0"/>
              </a:rPr>
              <a:t>?</a:t>
            </a:r>
          </a:p>
          <a:p>
            <a:pPr algn="just">
              <a:buNone/>
            </a:pPr>
            <a:r>
              <a:rPr lang="es-CL" sz="2400" dirty="0">
                <a:solidFill>
                  <a:schemeClr val="tx1"/>
                </a:solidFill>
                <a:latin typeface="Corbel" panose="020B0503020204020204" pitchFamily="34" charset="0"/>
              </a:rPr>
              <a:t> E.- Cuándo diseño las actividades de evaluación en esta asignatura ¿las pido en el </a:t>
            </a:r>
            <a:r>
              <a:rPr lang="es-CL" sz="2400" b="1" dirty="0">
                <a:solidFill>
                  <a:schemeClr val="tx1"/>
                </a:solidFill>
                <a:latin typeface="Corbel" panose="020B0503020204020204" pitchFamily="34" charset="0"/>
              </a:rPr>
              <a:t>formato de los productos que frecuentemente se deben entregar en la profesión</a:t>
            </a:r>
            <a:r>
              <a:rPr lang="es-CL" sz="2400" dirty="0">
                <a:solidFill>
                  <a:schemeClr val="tx1"/>
                </a:solidFill>
                <a:latin typeface="Corbel" panose="020B0503020204020204" pitchFamily="34" charset="0"/>
              </a:rPr>
              <a:t>?</a:t>
            </a:r>
          </a:p>
          <a:p>
            <a:pPr algn="just"/>
            <a:endParaRPr lang="es-ES" sz="2400" dirty="0"/>
          </a:p>
        </p:txBody>
      </p:sp>
    </p:spTree>
    <p:extLst>
      <p:ext uri="{BB962C8B-B14F-4D97-AF65-F5344CB8AC3E}">
        <p14:creationId xmlns:p14="http://schemas.microsoft.com/office/powerpoint/2010/main" val="3856366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effectLst/>
              </a:rPr>
              <a:t>Antes de lo importante…</a:t>
            </a:r>
            <a:endParaRPr lang="en-US" dirty="0">
              <a:effectLst/>
            </a:endParaRPr>
          </a:p>
        </p:txBody>
      </p:sp>
      <p:sp>
        <p:nvSpPr>
          <p:cNvPr id="3" name="Marcador de texto 2"/>
          <p:cNvSpPr>
            <a:spLocks noGrp="1"/>
          </p:cNvSpPr>
          <p:nvPr>
            <p:ph type="body" idx="1"/>
          </p:nvPr>
        </p:nvSpPr>
        <p:spPr/>
        <p:txBody>
          <a:bodyPr/>
          <a:lstStyle/>
          <a:p>
            <a:r>
              <a:rPr lang="es-MX" dirty="0" smtClean="0"/>
              <a:t>Recordatorios sobre la evaluación en nuestro modelo educativo</a:t>
            </a:r>
            <a:endParaRPr lang="en-US" dirty="0"/>
          </a:p>
        </p:txBody>
      </p:sp>
    </p:spTree>
    <p:extLst>
      <p:ext uri="{BB962C8B-B14F-4D97-AF65-F5344CB8AC3E}">
        <p14:creationId xmlns:p14="http://schemas.microsoft.com/office/powerpoint/2010/main" val="3993384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a:xfrm>
            <a:off x="2324364" y="558140"/>
            <a:ext cx="8397611" cy="1143000"/>
          </a:xfrm>
        </p:spPr>
        <p:txBody>
          <a:bodyPr/>
          <a:lstStyle/>
          <a:p>
            <a:r>
              <a:rPr lang="es-CL" altLang="es-CL" b="1" dirty="0" smtClean="0">
                <a:solidFill>
                  <a:srgbClr val="0070C0"/>
                </a:solidFill>
                <a:latin typeface="Corbel" panose="020B0503020204020204" pitchFamily="34" charset="0"/>
              </a:rPr>
              <a:t>Realismo</a:t>
            </a:r>
          </a:p>
        </p:txBody>
      </p:sp>
      <p:graphicFrame>
        <p:nvGraphicFramePr>
          <p:cNvPr id="6" name="Tabla 5"/>
          <p:cNvGraphicFramePr>
            <a:graphicFrameLocks noGrp="1"/>
          </p:cNvGraphicFramePr>
          <p:nvPr>
            <p:extLst/>
          </p:nvPr>
        </p:nvGraphicFramePr>
        <p:xfrm>
          <a:off x="2324364" y="1978102"/>
          <a:ext cx="3836401" cy="2812218"/>
        </p:xfrm>
        <a:graphic>
          <a:graphicData uri="http://schemas.openxmlformats.org/drawingml/2006/table">
            <a:tbl>
              <a:tblPr firstRow="1" bandRow="1">
                <a:tableStyleId>{5C22544A-7EE6-4342-B048-85BDC9FD1C3A}</a:tableStyleId>
              </a:tblPr>
              <a:tblGrid>
                <a:gridCol w="3836401">
                  <a:extLst>
                    <a:ext uri="{9D8B030D-6E8A-4147-A177-3AD203B41FA5}">
                      <a16:colId xmlns:a16="http://schemas.microsoft.com/office/drawing/2014/main" val="20000"/>
                    </a:ext>
                  </a:extLst>
                </a:gridCol>
              </a:tblGrid>
              <a:tr h="8238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2800" dirty="0" smtClean="0">
                          <a:solidFill>
                            <a:schemeClr val="tx1"/>
                          </a:solidFill>
                          <a:latin typeface="Corbel" panose="020B0503020204020204" pitchFamily="34" charset="0"/>
                        </a:rPr>
                        <a:t>Contexto Verdadero</a:t>
                      </a:r>
                    </a:p>
                    <a:p>
                      <a:endParaRPr lang="es-CL" sz="1800" dirty="0"/>
                    </a:p>
                  </a:txBody>
                  <a:tcPr marL="91477" marR="91477" marT="45740" marB="45740">
                    <a:solidFill>
                      <a:srgbClr val="00B0F0"/>
                    </a:solidFill>
                  </a:tcPr>
                </a:tc>
                <a:extLst>
                  <a:ext uri="{0D108BD9-81ED-4DB2-BD59-A6C34878D82A}">
                    <a16:rowId xmlns:a16="http://schemas.microsoft.com/office/drawing/2014/main" val="10000"/>
                  </a:ext>
                </a:extLst>
              </a:tr>
              <a:tr h="1988390">
                <a:tc>
                  <a:txBody>
                    <a:bodyPr/>
                    <a:lstStyle/>
                    <a:p>
                      <a:pPr algn="l"/>
                      <a:r>
                        <a:rPr lang="es-CL" sz="1800" dirty="0" smtClean="0">
                          <a:latin typeface="Corbel" panose="020B0503020204020204" pitchFamily="34" charset="0"/>
                        </a:rPr>
                        <a:t>-Situación Problema</a:t>
                      </a:r>
                    </a:p>
                    <a:p>
                      <a:pPr algn="l"/>
                      <a:r>
                        <a:rPr lang="es-CL" sz="1800" dirty="0" smtClean="0">
                          <a:latin typeface="Corbel" panose="020B0503020204020204" pitchFamily="34" charset="0"/>
                        </a:rPr>
                        <a:t>-Proviene de la vida real y/o profesional.</a:t>
                      </a:r>
                    </a:p>
                    <a:p>
                      <a:pPr algn="l"/>
                      <a:r>
                        <a:rPr lang="es-CL" sz="1800" dirty="0" smtClean="0">
                          <a:latin typeface="Corbel" panose="020B0503020204020204" pitchFamily="34" charset="0"/>
                        </a:rPr>
                        <a:t>-Involucra preguntas pertinentes y relevantes de responder.</a:t>
                      </a:r>
                    </a:p>
                  </a:txBody>
                  <a:tcPr marL="91477" marR="91477" marT="45740" marB="45740"/>
                </a:tc>
                <a:extLst>
                  <a:ext uri="{0D108BD9-81ED-4DB2-BD59-A6C34878D82A}">
                    <a16:rowId xmlns:a16="http://schemas.microsoft.com/office/drawing/2014/main" val="10001"/>
                  </a:ext>
                </a:extLst>
              </a:tr>
            </a:tbl>
          </a:graphicData>
        </a:graphic>
      </p:graphicFrame>
      <p:graphicFrame>
        <p:nvGraphicFramePr>
          <p:cNvPr id="9" name="Tabla 8"/>
          <p:cNvGraphicFramePr>
            <a:graphicFrameLocks noGrp="1"/>
          </p:cNvGraphicFramePr>
          <p:nvPr>
            <p:extLst/>
          </p:nvPr>
        </p:nvGraphicFramePr>
        <p:xfrm>
          <a:off x="6290337" y="1978102"/>
          <a:ext cx="4053971" cy="2812218"/>
        </p:xfrm>
        <a:graphic>
          <a:graphicData uri="http://schemas.openxmlformats.org/drawingml/2006/table">
            <a:tbl>
              <a:tblPr firstRow="1" bandRow="1">
                <a:tableStyleId>{5C22544A-7EE6-4342-B048-85BDC9FD1C3A}</a:tableStyleId>
              </a:tblPr>
              <a:tblGrid>
                <a:gridCol w="4053971">
                  <a:extLst>
                    <a:ext uri="{9D8B030D-6E8A-4147-A177-3AD203B41FA5}">
                      <a16:colId xmlns:a16="http://schemas.microsoft.com/office/drawing/2014/main" val="20000"/>
                    </a:ext>
                  </a:extLst>
                </a:gridCol>
              </a:tblGrid>
              <a:tr h="9256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2400" dirty="0" smtClean="0">
                          <a:solidFill>
                            <a:schemeClr val="tx1"/>
                          </a:solidFill>
                          <a:latin typeface="Corbel" panose="020B0503020204020204" pitchFamily="34" charset="0"/>
                        </a:rPr>
                        <a:t>Tarea</a:t>
                      </a:r>
                      <a:r>
                        <a:rPr lang="es-CL" sz="2400" baseline="0" dirty="0" smtClean="0">
                          <a:solidFill>
                            <a:schemeClr val="tx1"/>
                          </a:solidFill>
                          <a:latin typeface="Corbel" panose="020B0503020204020204" pitchFamily="34" charset="0"/>
                        </a:rPr>
                        <a:t> “análoga” a lo que se hace en el mundo del trabajo</a:t>
                      </a:r>
                      <a:endParaRPr lang="es-CL" sz="1800" baseline="0" dirty="0" smtClean="0">
                        <a:solidFill>
                          <a:schemeClr val="lt1"/>
                        </a:solidFill>
                        <a:latin typeface="Corbel" panose="020B0503020204020204" pitchFamily="34" charset="0"/>
                      </a:endParaRPr>
                    </a:p>
                  </a:txBody>
                  <a:tcPr marL="91441" marR="91441" marT="45735" marB="45735">
                    <a:solidFill>
                      <a:srgbClr val="00B0F0"/>
                    </a:solidFill>
                  </a:tcPr>
                </a:tc>
                <a:extLst>
                  <a:ext uri="{0D108BD9-81ED-4DB2-BD59-A6C34878D82A}">
                    <a16:rowId xmlns:a16="http://schemas.microsoft.com/office/drawing/2014/main" val="10000"/>
                  </a:ext>
                </a:extLst>
              </a:tr>
              <a:tr h="1886592">
                <a:tc>
                  <a:txBody>
                    <a:bodyPr/>
                    <a:lstStyle/>
                    <a:p>
                      <a:pPr algn="l"/>
                      <a:r>
                        <a:rPr lang="es-CL" sz="1800" dirty="0" smtClean="0">
                          <a:latin typeface="Corbel" panose="020B0503020204020204" pitchFamily="34" charset="0"/>
                        </a:rPr>
                        <a:t>-Representación</a:t>
                      </a:r>
                      <a:r>
                        <a:rPr lang="es-CL" sz="1800" baseline="0" dirty="0" smtClean="0">
                          <a:latin typeface="Corbel" panose="020B0503020204020204" pitchFamily="34" charset="0"/>
                        </a:rPr>
                        <a:t> real de un desempeño del campo laboral.</a:t>
                      </a:r>
                    </a:p>
                    <a:p>
                      <a:pPr algn="l"/>
                      <a:r>
                        <a:rPr lang="es-CL" sz="1800" baseline="0" dirty="0" smtClean="0">
                          <a:latin typeface="Corbel" panose="020B0503020204020204" pitchFamily="34" charset="0"/>
                        </a:rPr>
                        <a:t>-Desplegar habilidades.</a:t>
                      </a:r>
                      <a:endParaRPr lang="es-CL" sz="1800" dirty="0" smtClean="0">
                        <a:latin typeface="Corbel" panose="020B0503020204020204" pitchFamily="34" charset="0"/>
                      </a:endParaRPr>
                    </a:p>
                    <a:p>
                      <a:pPr algn="l"/>
                      <a:r>
                        <a:rPr lang="es-CL" sz="1800" dirty="0" smtClean="0">
                          <a:latin typeface="Corbel" panose="020B0503020204020204" pitchFamily="34" charset="0"/>
                        </a:rPr>
                        <a:t>-Entregar</a:t>
                      </a:r>
                      <a:r>
                        <a:rPr lang="es-CL" sz="1800" baseline="0" dirty="0" smtClean="0">
                          <a:latin typeface="Corbel" panose="020B0503020204020204" pitchFamily="34" charset="0"/>
                        </a:rPr>
                        <a:t> un producto.</a:t>
                      </a:r>
                      <a:endParaRPr lang="es-CL" sz="1800" dirty="0" smtClean="0">
                        <a:latin typeface="Corbel" panose="020B0503020204020204" pitchFamily="34" charset="0"/>
                      </a:endParaRPr>
                    </a:p>
                    <a:p>
                      <a:pPr algn="l"/>
                      <a:endParaRPr lang="es-CL" sz="1800" dirty="0"/>
                    </a:p>
                  </a:txBody>
                  <a:tcPr marL="91441" marR="91441" marT="45735" marB="45735"/>
                </a:tc>
                <a:extLst>
                  <a:ext uri="{0D108BD9-81ED-4DB2-BD59-A6C34878D82A}">
                    <a16:rowId xmlns:a16="http://schemas.microsoft.com/office/drawing/2014/main" val="10001"/>
                  </a:ext>
                </a:extLst>
              </a:tr>
            </a:tbl>
          </a:graphicData>
        </a:graphic>
      </p:graphicFrame>
      <p:pic>
        <p:nvPicPr>
          <p:cNvPr id="22547" name="Picture 5" descr="http://www.lorenzopomares.com/FLECHA-CURVA-ROJA-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8689" y="4571409"/>
            <a:ext cx="1323975"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8" name="Picture 7" descr="http://dfrfgold.com/wp-content/uploads/2015/03/FLECHA-CURVA-ROJA-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0859" y="4460488"/>
            <a:ext cx="1355725" cy="156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ángulo 9"/>
          <p:cNvSpPr/>
          <p:nvPr/>
        </p:nvSpPr>
        <p:spPr>
          <a:xfrm>
            <a:off x="8475208" y="4991286"/>
            <a:ext cx="1795684" cy="1200329"/>
          </a:xfrm>
          <a:prstGeom prst="rect">
            <a:avLst/>
          </a:prstGeom>
          <a:noFill/>
        </p:spPr>
        <p:txBody>
          <a:bodyPr wrap="none">
            <a:spAutoFit/>
          </a:bodyPr>
          <a:lstStyle/>
          <a:p>
            <a:pPr algn="ctr">
              <a:defRPr/>
            </a:pPr>
            <a:r>
              <a:rPr lang="es-ES" sz="2400" b="1" dirty="0">
                <a:ln w="22225">
                  <a:solidFill>
                    <a:schemeClr val="accent2"/>
                  </a:solidFill>
                  <a:prstDash val="solid"/>
                </a:ln>
                <a:solidFill>
                  <a:schemeClr val="bg1"/>
                </a:solidFill>
                <a:latin typeface="Corbel" panose="020B0503020204020204" pitchFamily="34" charset="0"/>
              </a:rPr>
              <a:t>Tareas </a:t>
            </a:r>
          </a:p>
          <a:p>
            <a:pPr algn="ctr">
              <a:defRPr/>
            </a:pPr>
            <a:r>
              <a:rPr lang="es-ES" sz="2400" b="1" dirty="0">
                <a:ln w="22225">
                  <a:solidFill>
                    <a:schemeClr val="accent2"/>
                  </a:solidFill>
                  <a:prstDash val="solid"/>
                </a:ln>
                <a:solidFill>
                  <a:schemeClr val="bg1"/>
                </a:solidFill>
                <a:latin typeface="Corbel" panose="020B0503020204020204" pitchFamily="34" charset="0"/>
              </a:rPr>
              <a:t>basadas en</a:t>
            </a:r>
          </a:p>
          <a:p>
            <a:pPr algn="ctr">
              <a:defRPr/>
            </a:pPr>
            <a:r>
              <a:rPr lang="es-ES" sz="2400" b="1" dirty="0">
                <a:ln w="22225">
                  <a:solidFill>
                    <a:schemeClr val="accent2"/>
                  </a:solidFill>
                  <a:prstDash val="solid"/>
                </a:ln>
                <a:solidFill>
                  <a:schemeClr val="bg1"/>
                </a:solidFill>
                <a:latin typeface="Corbel" panose="020B0503020204020204" pitchFamily="34" charset="0"/>
              </a:rPr>
              <a:t> desempeño</a:t>
            </a:r>
          </a:p>
        </p:txBody>
      </p:sp>
      <p:sp>
        <p:nvSpPr>
          <p:cNvPr id="15" name="Rectángulo 14"/>
          <p:cNvSpPr/>
          <p:nvPr/>
        </p:nvSpPr>
        <p:spPr>
          <a:xfrm>
            <a:off x="1782308" y="4975673"/>
            <a:ext cx="2156558" cy="830997"/>
          </a:xfrm>
          <a:prstGeom prst="rect">
            <a:avLst/>
          </a:prstGeom>
          <a:noFill/>
          <a:ln>
            <a:solidFill>
              <a:schemeClr val="bg1"/>
            </a:solidFill>
          </a:ln>
        </p:spPr>
        <p:txBody>
          <a:bodyPr wrap="square">
            <a:spAutoFit/>
          </a:bodyPr>
          <a:lstStyle/>
          <a:p>
            <a:pPr algn="ctr">
              <a:defRPr/>
            </a:pPr>
            <a:r>
              <a:rPr lang="es-ES" sz="2400" b="1" dirty="0">
                <a:ln w="22225">
                  <a:solidFill>
                    <a:schemeClr val="accent2"/>
                  </a:solidFill>
                  <a:prstDash val="solid"/>
                </a:ln>
                <a:solidFill>
                  <a:schemeClr val="bg1"/>
                </a:solidFill>
                <a:latin typeface="Corbel" panose="020B0503020204020204" pitchFamily="34" charset="0"/>
              </a:rPr>
              <a:t>Pruebas </a:t>
            </a:r>
          </a:p>
          <a:p>
            <a:pPr algn="ctr">
              <a:defRPr/>
            </a:pPr>
            <a:r>
              <a:rPr lang="es-ES" sz="2400" b="1" dirty="0">
                <a:ln w="22225">
                  <a:solidFill>
                    <a:schemeClr val="accent2"/>
                  </a:solidFill>
                  <a:prstDash val="solid"/>
                </a:ln>
                <a:solidFill>
                  <a:schemeClr val="bg1"/>
                </a:solidFill>
                <a:latin typeface="Corbel" panose="020B0503020204020204" pitchFamily="34" charset="0"/>
              </a:rPr>
              <a:t>Escritas</a:t>
            </a:r>
          </a:p>
        </p:txBody>
      </p:sp>
    </p:spTree>
    <p:extLst>
      <p:ext uri="{BB962C8B-B14F-4D97-AF65-F5344CB8AC3E}">
        <p14:creationId xmlns:p14="http://schemas.microsoft.com/office/powerpoint/2010/main" val="1366499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nvPr>
        </p:nvGraphicFramePr>
        <p:xfrm>
          <a:off x="2352804" y="1075824"/>
          <a:ext cx="7721618" cy="3445377"/>
        </p:xfrm>
        <a:graphic>
          <a:graphicData uri="http://schemas.openxmlformats.org/drawingml/2006/table">
            <a:tbl>
              <a:tblPr firstRow="1" bandRow="1">
                <a:tableStyleId>{5C22544A-7EE6-4342-B048-85BDC9FD1C3A}</a:tableStyleId>
              </a:tblPr>
              <a:tblGrid>
                <a:gridCol w="7721618">
                  <a:extLst>
                    <a:ext uri="{9D8B030D-6E8A-4147-A177-3AD203B41FA5}">
                      <a16:colId xmlns:a16="http://schemas.microsoft.com/office/drawing/2014/main" val="20000"/>
                    </a:ext>
                  </a:extLst>
                </a:gridCol>
              </a:tblGrid>
              <a:tr h="1110800">
                <a:tc>
                  <a:txBody>
                    <a:bodyPr/>
                    <a:lstStyle/>
                    <a:p>
                      <a:pPr algn="ctr"/>
                      <a:r>
                        <a:rPr lang="es-CL" sz="2800" dirty="0" smtClean="0">
                          <a:solidFill>
                            <a:schemeClr val="tx1"/>
                          </a:solidFill>
                          <a:latin typeface="Corbel" panose="020B0503020204020204" pitchFamily="34" charset="0"/>
                        </a:rPr>
                        <a:t>Pruebas Lápiz y Papel</a:t>
                      </a:r>
                      <a:endParaRPr lang="es-CL" sz="2800" dirty="0">
                        <a:solidFill>
                          <a:schemeClr val="tx1"/>
                        </a:solidFill>
                        <a:latin typeface="Corbel" panose="020B0503020204020204" pitchFamily="34" charset="0"/>
                      </a:endParaRPr>
                    </a:p>
                  </a:txBody>
                  <a:tcPr marL="91447" marR="91447" marT="45716" marB="4571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3345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sz="2000" b="1" u="sng" dirty="0" smtClean="0">
                          <a:latin typeface="Corbel" panose="020B0503020204020204" pitchFamily="34" charset="0"/>
                        </a:rPr>
                        <a:t>Ítems</a:t>
                      </a:r>
                      <a:r>
                        <a:rPr lang="es-CL" sz="2000" b="1" u="sng" baseline="0" dirty="0" smtClean="0">
                          <a:latin typeface="Corbel" panose="020B0503020204020204" pitchFamily="34" charset="0"/>
                        </a:rPr>
                        <a:t> que construyen conocimiento</a:t>
                      </a:r>
                      <a:endParaRPr lang="es-CL" sz="2000" b="1" u="sng" dirty="0" smtClean="0">
                        <a:latin typeface="Corbel" panose="020B0503020204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L" sz="2000" dirty="0" smtClean="0">
                          <a:solidFill>
                            <a:srgbClr val="FF0000"/>
                          </a:solidFill>
                          <a:latin typeface="Corbel" panose="020B0503020204020204" pitchFamily="34" charset="0"/>
                        </a:rPr>
                        <a:t>Preguntas de desarrollo</a:t>
                      </a:r>
                      <a:r>
                        <a:rPr lang="es-CL" sz="2000" baseline="0" dirty="0" smtClean="0">
                          <a:solidFill>
                            <a:srgbClr val="FF0000"/>
                          </a:solidFill>
                          <a:latin typeface="Corbel" panose="020B0503020204020204" pitchFamily="34" charset="0"/>
                        </a:rPr>
                        <a:t> </a:t>
                      </a:r>
                      <a:r>
                        <a:rPr lang="es-CL" sz="2000" dirty="0" smtClean="0">
                          <a:solidFill>
                            <a:srgbClr val="FF0000"/>
                          </a:solidFill>
                          <a:latin typeface="Corbel" panose="020B0503020204020204" pitchFamily="34" charset="0"/>
                        </a:rPr>
                        <a:t>breve.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L" sz="2000" dirty="0" smtClean="0">
                          <a:latin typeface="Corbel" panose="020B0503020204020204" pitchFamily="34" charset="0"/>
                        </a:rPr>
                        <a:t>Preguntas</a:t>
                      </a:r>
                      <a:r>
                        <a:rPr lang="es-CL" sz="2000" baseline="0" dirty="0" smtClean="0">
                          <a:latin typeface="Corbel" panose="020B0503020204020204" pitchFamily="34" charset="0"/>
                        </a:rPr>
                        <a:t> de desarrollo </a:t>
                      </a:r>
                      <a:r>
                        <a:rPr lang="es-CL" sz="2000" dirty="0" smtClean="0">
                          <a:latin typeface="Corbel" panose="020B0503020204020204" pitchFamily="34" charset="0"/>
                        </a:rPr>
                        <a:t>extenso.</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L" sz="2000" dirty="0" smtClean="0">
                          <a:solidFill>
                            <a:srgbClr val="FF0000"/>
                          </a:solidFill>
                          <a:latin typeface="Corbel" panose="020B0503020204020204" pitchFamily="34" charset="0"/>
                        </a:rPr>
                        <a:t>Análisis de casos.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L" sz="2000" dirty="0" smtClean="0">
                          <a:solidFill>
                            <a:srgbClr val="FF0000"/>
                          </a:solidFill>
                          <a:latin typeface="Corbel" panose="020B0503020204020204" pitchFamily="34" charset="0"/>
                        </a:rPr>
                        <a:t>Resolución</a:t>
                      </a:r>
                      <a:r>
                        <a:rPr lang="es-CL" sz="2000" baseline="0" dirty="0" smtClean="0">
                          <a:solidFill>
                            <a:srgbClr val="FF0000"/>
                          </a:solidFill>
                          <a:latin typeface="Corbel" panose="020B0503020204020204" pitchFamily="34" charset="0"/>
                        </a:rPr>
                        <a:t> de Problemas Simples.</a:t>
                      </a:r>
                      <a:endParaRPr lang="es-CL" sz="2000" dirty="0" smtClean="0">
                        <a:solidFill>
                          <a:srgbClr val="FF0000"/>
                        </a:solidFill>
                        <a:latin typeface="Corbel" panose="020B0503020204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L" sz="2000" dirty="0" smtClean="0">
                          <a:latin typeface="Corbel" panose="020B0503020204020204" pitchFamily="34" charset="0"/>
                        </a:rPr>
                        <a:t>Preguntas de alternativas con contexto.</a:t>
                      </a:r>
                    </a:p>
                  </a:txBody>
                  <a:tcPr marL="91447" marR="91447" marT="45716" marB="45716">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 name="2 Rectángulo redondeado"/>
          <p:cNvSpPr/>
          <p:nvPr/>
        </p:nvSpPr>
        <p:spPr>
          <a:xfrm>
            <a:off x="7188200" y="2400300"/>
            <a:ext cx="3314700" cy="2870200"/>
          </a:xfrm>
          <a:prstGeom prst="roundRect">
            <a:avLst/>
          </a:prstGeom>
          <a:ln w="57150"/>
        </p:spPr>
        <p:style>
          <a:lnRef idx="2">
            <a:schemeClr val="accent2"/>
          </a:lnRef>
          <a:fillRef idx="1">
            <a:schemeClr val="lt1"/>
          </a:fillRef>
          <a:effectRef idx="0">
            <a:schemeClr val="accent2"/>
          </a:effectRef>
          <a:fontRef idx="minor">
            <a:schemeClr val="dk1"/>
          </a:fontRef>
        </p:style>
        <p:txBody>
          <a:bodyPr rtlCol="0" anchor="ctr"/>
          <a:lstStyle/>
          <a:p>
            <a:pPr algn="ctr"/>
            <a:r>
              <a:rPr lang="en-GB" sz="2800" b="1" dirty="0" err="1">
                <a:solidFill>
                  <a:schemeClr val="accent1"/>
                </a:solidFill>
              </a:rPr>
              <a:t>Situaciones</a:t>
            </a:r>
            <a:r>
              <a:rPr lang="en-GB" sz="2800" b="1" dirty="0">
                <a:solidFill>
                  <a:schemeClr val="accent1"/>
                </a:solidFill>
              </a:rPr>
              <a:t> </a:t>
            </a:r>
            <a:r>
              <a:rPr lang="en-GB" sz="2800" b="1" dirty="0" err="1">
                <a:solidFill>
                  <a:schemeClr val="accent1"/>
                </a:solidFill>
              </a:rPr>
              <a:t>problemas</a:t>
            </a:r>
            <a:r>
              <a:rPr lang="en-GB" sz="2800" b="1" dirty="0">
                <a:solidFill>
                  <a:schemeClr val="accent1"/>
                </a:solidFill>
              </a:rPr>
              <a:t>, </a:t>
            </a:r>
            <a:r>
              <a:rPr lang="en-GB" sz="2800" b="1" dirty="0" err="1">
                <a:solidFill>
                  <a:schemeClr val="accent1"/>
                </a:solidFill>
              </a:rPr>
              <a:t>contextualizados</a:t>
            </a:r>
            <a:r>
              <a:rPr lang="en-GB" sz="2800" b="1" dirty="0">
                <a:solidFill>
                  <a:schemeClr val="accent1"/>
                </a:solidFill>
              </a:rPr>
              <a:t>, </a:t>
            </a:r>
            <a:r>
              <a:rPr lang="en-GB" sz="2800" b="1" dirty="0" err="1">
                <a:solidFill>
                  <a:schemeClr val="accent1"/>
                </a:solidFill>
              </a:rPr>
              <a:t>realistas</a:t>
            </a:r>
            <a:r>
              <a:rPr lang="en-GB" sz="2800" b="1" dirty="0">
                <a:solidFill>
                  <a:schemeClr val="accent1"/>
                </a:solidFill>
              </a:rPr>
              <a:t>, profesionalizantes</a:t>
            </a:r>
          </a:p>
          <a:p>
            <a:pPr algn="ctr"/>
            <a:endParaRPr lang="en-GB" sz="2800" dirty="0"/>
          </a:p>
        </p:txBody>
      </p:sp>
    </p:spTree>
    <p:extLst>
      <p:ext uri="{BB962C8B-B14F-4D97-AF65-F5344CB8AC3E}">
        <p14:creationId xmlns:p14="http://schemas.microsoft.com/office/powerpoint/2010/main" val="34996745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57579" y="576537"/>
            <a:ext cx="7543800" cy="895424"/>
          </a:xfrm>
        </p:spPr>
        <p:txBody>
          <a:bodyPr>
            <a:normAutofit/>
          </a:bodyPr>
          <a:lstStyle/>
          <a:p>
            <a:pPr algn="ctr"/>
            <a:r>
              <a:rPr lang="es-CL" b="1" dirty="0" smtClean="0">
                <a:latin typeface="Corbel" panose="020B0503020204020204" pitchFamily="34" charset="0"/>
              </a:rPr>
              <a:t>La importancia del Contexto</a:t>
            </a:r>
            <a:endParaRPr lang="es-CL" b="1" dirty="0">
              <a:latin typeface="Corbel" panose="020B0503020204020204" pitchFamily="34" charset="0"/>
            </a:endParaRPr>
          </a:p>
        </p:txBody>
      </p:sp>
      <p:pic>
        <p:nvPicPr>
          <p:cNvPr id="1026" name="Picture 2" descr="http://novalo.com/wp-content/uploads/2013/07/canstockphoto741843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7700" y="1884557"/>
            <a:ext cx="5163558" cy="4176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6065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70101" y="1574800"/>
            <a:ext cx="8389937" cy="5067300"/>
          </a:xfrm>
        </p:spPr>
        <p:txBody>
          <a:bodyPr>
            <a:normAutofit lnSpcReduction="10000"/>
          </a:bodyPr>
          <a:lstStyle/>
          <a:p>
            <a:pPr marL="0" indent="0">
              <a:buNone/>
              <a:defRPr/>
            </a:pPr>
            <a:r>
              <a:rPr lang="es-CL" dirty="0" smtClean="0">
                <a:solidFill>
                  <a:srgbClr val="FF0000"/>
                </a:solidFill>
              </a:rPr>
              <a:t>    </a:t>
            </a:r>
            <a:endParaRPr lang="es-CL" sz="800" dirty="0">
              <a:solidFill>
                <a:srgbClr val="FF0000"/>
              </a:solidFill>
            </a:endParaRPr>
          </a:p>
          <a:p>
            <a:pPr>
              <a:buFont typeface="Wingdings" panose="05000000000000000000" pitchFamily="2" charset="2"/>
              <a:buChar char="ü"/>
              <a:defRPr/>
            </a:pPr>
            <a:r>
              <a:rPr lang="es-CL" sz="2600" dirty="0">
                <a:solidFill>
                  <a:schemeClr val="tx1"/>
                </a:solidFill>
                <a:latin typeface="Corbel" panose="020B0503020204020204" pitchFamily="34" charset="0"/>
              </a:rPr>
              <a:t>Es una situación realista y/o profesional</a:t>
            </a:r>
          </a:p>
          <a:p>
            <a:pPr>
              <a:buFont typeface="Wingdings" panose="05000000000000000000" pitchFamily="2" charset="2"/>
              <a:buChar char="ü"/>
              <a:defRPr/>
            </a:pPr>
            <a:r>
              <a:rPr lang="es-CL" sz="2600" dirty="0">
                <a:solidFill>
                  <a:schemeClr val="tx1"/>
                </a:solidFill>
                <a:latin typeface="Corbel" panose="020B0503020204020204" pitchFamily="34" charset="0"/>
              </a:rPr>
              <a:t>Hay un </a:t>
            </a:r>
            <a:r>
              <a:rPr lang="es-CL" sz="2600" dirty="0">
                <a:solidFill>
                  <a:schemeClr val="tx1"/>
                </a:solidFill>
                <a:latin typeface="Corbel" panose="020B0503020204020204" pitchFamily="34" charset="0"/>
              </a:rPr>
              <a:t>problema/conflicto.</a:t>
            </a:r>
            <a:endParaRPr lang="es-CL" sz="2600" dirty="0">
              <a:solidFill>
                <a:schemeClr val="tx1"/>
              </a:solidFill>
              <a:latin typeface="Corbel" panose="020B0503020204020204" pitchFamily="34" charset="0"/>
            </a:endParaRPr>
          </a:p>
          <a:p>
            <a:pPr>
              <a:buFont typeface="Wingdings" panose="05000000000000000000" pitchFamily="2" charset="2"/>
              <a:buChar char="ü"/>
              <a:defRPr/>
            </a:pPr>
            <a:r>
              <a:rPr lang="es-CL" sz="2600" dirty="0">
                <a:solidFill>
                  <a:schemeClr val="tx1"/>
                </a:solidFill>
                <a:latin typeface="Corbel" panose="020B0503020204020204" pitchFamily="34" charset="0"/>
              </a:rPr>
              <a:t>La información que presenta es necesaria para responder la pregunta.</a:t>
            </a:r>
          </a:p>
          <a:p>
            <a:pPr>
              <a:buFont typeface="Wingdings" panose="05000000000000000000" pitchFamily="2" charset="2"/>
              <a:buChar char="ü"/>
              <a:defRPr/>
            </a:pPr>
            <a:r>
              <a:rPr lang="es-CL" sz="2600" dirty="0">
                <a:solidFill>
                  <a:schemeClr val="tx1"/>
                </a:solidFill>
                <a:latin typeface="Corbel" panose="020B0503020204020204" pitchFamily="34" charset="0"/>
              </a:rPr>
              <a:t>Se muestran más de una perspectiva de un fenómeno.</a:t>
            </a:r>
          </a:p>
          <a:p>
            <a:pPr>
              <a:buFont typeface="Wingdings" panose="05000000000000000000" pitchFamily="2" charset="2"/>
              <a:buChar char="ü"/>
              <a:defRPr/>
            </a:pPr>
            <a:r>
              <a:rPr lang="es-CL" sz="2600" dirty="0">
                <a:solidFill>
                  <a:schemeClr val="tx1"/>
                </a:solidFill>
                <a:latin typeface="Corbel" panose="020B0503020204020204" pitchFamily="34" charset="0"/>
              </a:rPr>
              <a:t>La información pone límites o restricciones. </a:t>
            </a:r>
          </a:p>
          <a:p>
            <a:pPr>
              <a:buFont typeface="Wingdings" panose="05000000000000000000" pitchFamily="2" charset="2"/>
              <a:buChar char="ü"/>
              <a:defRPr/>
            </a:pPr>
            <a:r>
              <a:rPr lang="es-CL" sz="2600" dirty="0">
                <a:solidFill>
                  <a:schemeClr val="tx1"/>
                </a:solidFill>
                <a:latin typeface="Corbel" panose="020B0503020204020204" pitchFamily="34" charset="0"/>
              </a:rPr>
              <a:t>Se debe analizar y tomar decisiones.</a:t>
            </a:r>
            <a:endParaRPr lang="es-CL" dirty="0">
              <a:solidFill>
                <a:schemeClr val="tx1"/>
              </a:solidFill>
              <a:latin typeface="Corbel" panose="020B0503020204020204" pitchFamily="34" charset="0"/>
            </a:endParaRPr>
          </a:p>
          <a:p>
            <a:pPr marL="0" indent="0" algn="ctr">
              <a:buNone/>
              <a:defRPr/>
            </a:pPr>
            <a:r>
              <a:rPr lang="es-CL" b="1" i="1" dirty="0" smtClean="0">
                <a:solidFill>
                  <a:srgbClr val="FF0000"/>
                </a:solidFill>
                <a:latin typeface="Corbel" panose="020B0503020204020204" pitchFamily="34" charset="0"/>
              </a:rPr>
              <a:t>El </a:t>
            </a:r>
            <a:r>
              <a:rPr lang="es-CL" sz="3000" b="1" i="1" dirty="0">
                <a:solidFill>
                  <a:srgbClr val="FF0000"/>
                </a:solidFill>
                <a:latin typeface="Corbel" panose="020B0503020204020204" pitchFamily="34" charset="0"/>
              </a:rPr>
              <a:t>47</a:t>
            </a:r>
            <a:r>
              <a:rPr lang="es-CL" sz="3000" b="1" i="1" dirty="0">
                <a:solidFill>
                  <a:srgbClr val="FF0000"/>
                </a:solidFill>
                <a:latin typeface="Corbel" panose="020B0503020204020204" pitchFamily="34" charset="0"/>
              </a:rPr>
              <a:t>%</a:t>
            </a:r>
            <a:r>
              <a:rPr lang="es-CL" b="1" i="1" dirty="0">
                <a:solidFill>
                  <a:srgbClr val="FF0000"/>
                </a:solidFill>
                <a:latin typeface="Corbel" panose="020B0503020204020204" pitchFamily="34" charset="0"/>
              </a:rPr>
              <a:t> de los </a:t>
            </a:r>
            <a:r>
              <a:rPr lang="es-CL" sz="3000" b="1" i="1" dirty="0">
                <a:solidFill>
                  <a:srgbClr val="FF0000"/>
                </a:solidFill>
                <a:latin typeface="Corbel" panose="020B0503020204020204" pitchFamily="34" charset="0"/>
              </a:rPr>
              <a:t>4401 </a:t>
            </a:r>
            <a:r>
              <a:rPr lang="es-CL" b="1" i="1" dirty="0" smtClean="0">
                <a:solidFill>
                  <a:srgbClr val="FF0000"/>
                </a:solidFill>
                <a:latin typeface="Corbel" panose="020B0503020204020204" pitchFamily="34" charset="0"/>
              </a:rPr>
              <a:t>ítems revisados </a:t>
            </a:r>
            <a:r>
              <a:rPr lang="es-CL" b="1" i="1" dirty="0">
                <a:solidFill>
                  <a:srgbClr val="FF0000"/>
                </a:solidFill>
                <a:latin typeface="Corbel" panose="020B0503020204020204" pitchFamily="34" charset="0"/>
              </a:rPr>
              <a:t>presentaban contexto. </a:t>
            </a:r>
            <a:endParaRPr lang="es-CL" b="1" i="1" dirty="0" smtClean="0">
              <a:solidFill>
                <a:srgbClr val="FF0000"/>
              </a:solidFill>
              <a:latin typeface="Corbel" panose="020B0503020204020204" pitchFamily="34" charset="0"/>
            </a:endParaRPr>
          </a:p>
          <a:p>
            <a:pPr marL="0" indent="0" algn="ctr">
              <a:buNone/>
              <a:defRPr/>
            </a:pPr>
            <a:r>
              <a:rPr lang="es-CL" b="1" i="1" dirty="0" smtClean="0">
                <a:solidFill>
                  <a:srgbClr val="FF0000"/>
                </a:solidFill>
                <a:latin typeface="Corbel" panose="020B0503020204020204" pitchFamily="34" charset="0"/>
              </a:rPr>
              <a:t>El </a:t>
            </a:r>
            <a:r>
              <a:rPr lang="es-CL" sz="3200" b="1" i="1" dirty="0">
                <a:solidFill>
                  <a:srgbClr val="FF0000"/>
                </a:solidFill>
                <a:latin typeface="Corbel" panose="020B0503020204020204" pitchFamily="34" charset="0"/>
              </a:rPr>
              <a:t>73%</a:t>
            </a:r>
            <a:r>
              <a:rPr lang="es-CL" b="1" i="1" dirty="0">
                <a:solidFill>
                  <a:srgbClr val="FF0000"/>
                </a:solidFill>
                <a:latin typeface="Corbel" panose="020B0503020204020204" pitchFamily="34" charset="0"/>
              </a:rPr>
              <a:t> de los </a:t>
            </a:r>
            <a:r>
              <a:rPr lang="es-CL" b="1" i="1" dirty="0" smtClean="0">
                <a:solidFill>
                  <a:srgbClr val="FF0000"/>
                </a:solidFill>
                <a:latin typeface="Corbel" panose="020B0503020204020204" pitchFamily="34" charset="0"/>
              </a:rPr>
              <a:t>contextos, no eran requeridos para contestar la pregunta.</a:t>
            </a:r>
            <a:endParaRPr lang="es-CL" b="1" i="1" dirty="0">
              <a:solidFill>
                <a:srgbClr val="FF0000"/>
              </a:solidFill>
              <a:latin typeface="Corbel" panose="020B0503020204020204" pitchFamily="34" charset="0"/>
            </a:endParaRPr>
          </a:p>
          <a:p>
            <a:pPr marL="0" indent="0">
              <a:buNone/>
              <a:defRPr/>
            </a:pPr>
            <a:endParaRPr lang="es-CL" dirty="0" smtClean="0">
              <a:solidFill>
                <a:schemeClr val="tx1"/>
              </a:solidFill>
              <a:latin typeface="Corbel" panose="020B0503020204020204" pitchFamily="34" charset="0"/>
            </a:endParaRPr>
          </a:p>
        </p:txBody>
      </p:sp>
      <p:sp>
        <p:nvSpPr>
          <p:cNvPr id="29700" name="Título 3"/>
          <p:cNvSpPr>
            <a:spLocks noGrp="1"/>
          </p:cNvSpPr>
          <p:nvPr>
            <p:ph type="title"/>
          </p:nvPr>
        </p:nvSpPr>
        <p:spPr>
          <a:xfrm>
            <a:off x="2438400" y="841375"/>
            <a:ext cx="8229600" cy="1143000"/>
          </a:xfrm>
        </p:spPr>
        <p:txBody>
          <a:bodyPr>
            <a:normAutofit fontScale="90000"/>
          </a:bodyPr>
          <a:lstStyle/>
          <a:p>
            <a:r>
              <a:rPr lang="es-CL" b="1" dirty="0" smtClean="0">
                <a:latin typeface="Corbel" panose="020B0503020204020204" pitchFamily="34" charset="0"/>
              </a:rPr>
              <a:t>¿Qué es un CONTEXTO?</a:t>
            </a:r>
            <a:r>
              <a:rPr lang="es-CL" altLang="es-CL" b="1" dirty="0" smtClean="0">
                <a:solidFill>
                  <a:srgbClr val="0070C0"/>
                </a:solidFill>
                <a:latin typeface="Corbel" panose="020B0503020204020204" pitchFamily="34" charset="0"/>
              </a:rPr>
              <a:t/>
            </a:r>
            <a:br>
              <a:rPr lang="es-CL" altLang="es-CL" b="1" dirty="0" smtClean="0">
                <a:solidFill>
                  <a:srgbClr val="0070C0"/>
                </a:solidFill>
                <a:latin typeface="Corbel" panose="020B0503020204020204" pitchFamily="34" charset="0"/>
              </a:rPr>
            </a:br>
            <a:endParaRPr lang="es-CL" altLang="es-CL" b="1" dirty="0" smtClean="0">
              <a:solidFill>
                <a:srgbClr val="0070C0"/>
              </a:solidFill>
              <a:latin typeface="Corbel" panose="020B0503020204020204" pitchFamily="34" charset="0"/>
            </a:endParaRPr>
          </a:p>
        </p:txBody>
      </p:sp>
    </p:spTree>
    <p:extLst>
      <p:ext uri="{BB962C8B-B14F-4D97-AF65-F5344CB8AC3E}">
        <p14:creationId xmlns:p14="http://schemas.microsoft.com/office/powerpoint/2010/main" val="35146824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3760" y="159605"/>
            <a:ext cx="8206740" cy="1450757"/>
          </a:xfrm>
        </p:spPr>
        <p:txBody>
          <a:bodyPr>
            <a:normAutofit/>
          </a:bodyPr>
          <a:lstStyle/>
          <a:p>
            <a:pPr algn="ctr"/>
            <a:r>
              <a:rPr lang="es-CL" sz="4000" b="1" dirty="0">
                <a:solidFill>
                  <a:schemeClr val="accent1">
                    <a:lumMod val="75000"/>
                  </a:schemeClr>
                </a:solidFill>
                <a:latin typeface="Corbel" panose="020B0503020204020204" pitchFamily="34" charset="0"/>
              </a:rPr>
              <a:t>Cuando el contexto es un </a:t>
            </a:r>
            <a:r>
              <a:rPr lang="es-CL" b="1" i="1" dirty="0" smtClean="0">
                <a:solidFill>
                  <a:srgbClr val="FF0000"/>
                </a:solidFill>
                <a:latin typeface="Corbel" panose="020B0503020204020204" pitchFamily="34" charset="0"/>
              </a:rPr>
              <a:t>adorno…</a:t>
            </a:r>
            <a:endParaRPr lang="es-CL" b="1" i="1" dirty="0">
              <a:solidFill>
                <a:srgbClr val="FF0000"/>
              </a:solidFill>
              <a:latin typeface="Corbel" panose="020B0503020204020204" pitchFamily="34" charset="0"/>
            </a:endParaRPr>
          </a:p>
        </p:txBody>
      </p:sp>
      <p:sp>
        <p:nvSpPr>
          <p:cNvPr id="3" name="Marcador de contenido 2"/>
          <p:cNvSpPr>
            <a:spLocks noGrp="1"/>
          </p:cNvSpPr>
          <p:nvPr>
            <p:ph idx="1"/>
          </p:nvPr>
        </p:nvSpPr>
        <p:spPr>
          <a:xfrm>
            <a:off x="2321561" y="2023534"/>
            <a:ext cx="7543801" cy="4023360"/>
          </a:xfrm>
        </p:spPr>
        <p:txBody>
          <a:bodyPr>
            <a:normAutofit lnSpcReduction="10000"/>
          </a:bodyPr>
          <a:lstStyle/>
          <a:p>
            <a:pPr algn="just"/>
            <a:r>
              <a:rPr lang="es-CL" sz="2600" dirty="0">
                <a:solidFill>
                  <a:schemeClr val="tx1"/>
                </a:solidFill>
              </a:rPr>
              <a:t>Este año, </a:t>
            </a:r>
            <a:r>
              <a:rPr lang="es-CL" sz="2600" dirty="0">
                <a:solidFill>
                  <a:schemeClr val="tx1"/>
                </a:solidFill>
              </a:rPr>
              <a:t>el premio </a:t>
            </a:r>
            <a:r>
              <a:rPr lang="es-CL" sz="2600" dirty="0">
                <a:solidFill>
                  <a:schemeClr val="tx1"/>
                </a:solidFill>
              </a:rPr>
              <a:t>Nobel </a:t>
            </a:r>
            <a:r>
              <a:rPr lang="es-CL" sz="2600" dirty="0">
                <a:solidFill>
                  <a:schemeClr val="tx1"/>
                </a:solidFill>
              </a:rPr>
              <a:t>de </a:t>
            </a:r>
            <a:r>
              <a:rPr lang="es-CL" sz="2600" dirty="0">
                <a:solidFill>
                  <a:schemeClr val="tx1"/>
                </a:solidFill>
              </a:rPr>
              <a:t>Medicina </a:t>
            </a:r>
            <a:r>
              <a:rPr lang="es-CL" sz="2600" dirty="0">
                <a:solidFill>
                  <a:schemeClr val="tx1"/>
                </a:solidFill>
              </a:rPr>
              <a:t>fue asignado al biólogo </a:t>
            </a:r>
            <a:r>
              <a:rPr lang="es-CL" sz="2600" dirty="0" err="1">
                <a:solidFill>
                  <a:schemeClr val="tx1"/>
                </a:solidFill>
              </a:rPr>
              <a:t>Oshumi</a:t>
            </a:r>
            <a:r>
              <a:rPr lang="es-CL" sz="2600" dirty="0">
                <a:solidFill>
                  <a:schemeClr val="tx1"/>
                </a:solidFill>
              </a:rPr>
              <a:t> por sus descubrimientos </a:t>
            </a:r>
            <a:r>
              <a:rPr lang="es-CL" sz="2600" dirty="0">
                <a:solidFill>
                  <a:schemeClr val="tx1"/>
                </a:solidFill>
              </a:rPr>
              <a:t>y la </a:t>
            </a:r>
            <a:r>
              <a:rPr lang="es-CL" sz="2600" dirty="0">
                <a:solidFill>
                  <a:schemeClr val="tx1"/>
                </a:solidFill>
              </a:rPr>
              <a:t>descripción del proceso llamado autofagia. </a:t>
            </a:r>
            <a:endParaRPr lang="es-CL" sz="2600" dirty="0">
              <a:solidFill>
                <a:schemeClr val="tx1"/>
              </a:solidFill>
            </a:endParaRPr>
          </a:p>
          <a:p>
            <a:pPr algn="just"/>
            <a:r>
              <a:rPr lang="es-CL" sz="2600" dirty="0">
                <a:solidFill>
                  <a:schemeClr val="tx1"/>
                </a:solidFill>
              </a:rPr>
              <a:t>Describa </a:t>
            </a:r>
            <a:r>
              <a:rPr lang="es-CL" sz="2600" dirty="0">
                <a:solidFill>
                  <a:schemeClr val="tx1"/>
                </a:solidFill>
              </a:rPr>
              <a:t>el proceso </a:t>
            </a:r>
            <a:r>
              <a:rPr lang="es-CL" sz="2600" dirty="0">
                <a:solidFill>
                  <a:schemeClr val="tx1"/>
                </a:solidFill>
              </a:rPr>
              <a:t>de </a:t>
            </a:r>
            <a:r>
              <a:rPr lang="es-CL" sz="2600" i="1" dirty="0">
                <a:solidFill>
                  <a:schemeClr val="tx1"/>
                </a:solidFill>
              </a:rPr>
              <a:t>autofagia</a:t>
            </a:r>
            <a:r>
              <a:rPr lang="es-CL" sz="2600" dirty="0">
                <a:solidFill>
                  <a:schemeClr val="tx1"/>
                </a:solidFill>
              </a:rPr>
              <a:t> </a:t>
            </a:r>
            <a:r>
              <a:rPr lang="es-CL" sz="2600" dirty="0">
                <a:solidFill>
                  <a:schemeClr val="tx1"/>
                </a:solidFill>
              </a:rPr>
              <a:t>y comente </a:t>
            </a:r>
            <a:r>
              <a:rPr lang="es-CL" sz="2600" dirty="0">
                <a:solidFill>
                  <a:schemeClr val="tx1"/>
                </a:solidFill>
              </a:rPr>
              <a:t>sus </a:t>
            </a:r>
            <a:r>
              <a:rPr lang="es-CL" sz="2600" dirty="0">
                <a:solidFill>
                  <a:schemeClr val="tx1"/>
                </a:solidFill>
              </a:rPr>
              <a:t>implicancias para la </a:t>
            </a:r>
            <a:r>
              <a:rPr lang="es-CL" sz="2600" dirty="0">
                <a:solidFill>
                  <a:schemeClr val="tx1"/>
                </a:solidFill>
              </a:rPr>
              <a:t>salud.</a:t>
            </a:r>
          </a:p>
          <a:p>
            <a:pPr marL="0" indent="0" algn="just">
              <a:buNone/>
            </a:pPr>
            <a:endParaRPr lang="es-CL" sz="2400" i="1" dirty="0"/>
          </a:p>
          <a:p>
            <a:pPr algn="ctr"/>
            <a:r>
              <a:rPr lang="es-CL" sz="2400" i="1" dirty="0">
                <a:solidFill>
                  <a:srgbClr val="FF0000"/>
                </a:solidFill>
              </a:rPr>
              <a:t>¿Se requiere el contexto para contestar la pregunta?</a:t>
            </a:r>
          </a:p>
          <a:p>
            <a:pPr algn="ctr"/>
            <a:r>
              <a:rPr lang="es-CL" sz="2400" i="1" dirty="0">
                <a:solidFill>
                  <a:srgbClr val="FF0000"/>
                </a:solidFill>
              </a:rPr>
              <a:t>¿El contexto permite que el estudiante discrimine, </a:t>
            </a:r>
          </a:p>
          <a:p>
            <a:pPr algn="ctr"/>
            <a:r>
              <a:rPr lang="es-CL" sz="2400" i="1" dirty="0">
                <a:solidFill>
                  <a:srgbClr val="FF0000"/>
                </a:solidFill>
              </a:rPr>
              <a:t>analice o tome decisiones?</a:t>
            </a:r>
            <a:endParaRPr lang="es-CL" sz="2400" i="1" dirty="0">
              <a:solidFill>
                <a:srgbClr val="FF0000"/>
              </a:solidFill>
            </a:endParaRPr>
          </a:p>
        </p:txBody>
      </p:sp>
    </p:spTree>
    <p:extLst>
      <p:ext uri="{BB962C8B-B14F-4D97-AF65-F5344CB8AC3E}">
        <p14:creationId xmlns:p14="http://schemas.microsoft.com/office/powerpoint/2010/main" val="21095701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b="1" dirty="0" smtClean="0">
                <a:solidFill>
                  <a:srgbClr val="FF0000"/>
                </a:solidFill>
                <a:latin typeface="Corbel" panose="020B0503020204020204" pitchFamily="34" charset="0"/>
              </a:rPr>
              <a:t>¿Cambia?</a:t>
            </a:r>
            <a:endParaRPr lang="es-CL" b="1" dirty="0">
              <a:solidFill>
                <a:srgbClr val="FF0000"/>
              </a:solidFill>
              <a:latin typeface="Corbel" panose="020B0503020204020204" pitchFamily="34" charset="0"/>
            </a:endParaRPr>
          </a:p>
        </p:txBody>
      </p:sp>
      <p:sp>
        <p:nvSpPr>
          <p:cNvPr id="3" name="Marcador de contenido 2"/>
          <p:cNvSpPr>
            <a:spLocks noGrp="1"/>
          </p:cNvSpPr>
          <p:nvPr>
            <p:ph idx="1"/>
          </p:nvPr>
        </p:nvSpPr>
        <p:spPr>
          <a:xfrm>
            <a:off x="2346960" y="1998134"/>
            <a:ext cx="7543801" cy="4023360"/>
          </a:xfrm>
        </p:spPr>
        <p:txBody>
          <a:bodyPr/>
          <a:lstStyle/>
          <a:p>
            <a:pPr algn="just"/>
            <a:r>
              <a:rPr lang="es-CL" sz="2400" dirty="0">
                <a:solidFill>
                  <a:schemeClr val="tx1"/>
                </a:solidFill>
              </a:rPr>
              <a:t>Durante las primeras horas de vida, previo a su primera lactancia, un recién nacido no recibe nutrientes desde fuentes externas. </a:t>
            </a:r>
            <a:endParaRPr lang="es-CL" sz="2400" dirty="0">
              <a:solidFill>
                <a:schemeClr val="tx1"/>
              </a:solidFill>
            </a:endParaRPr>
          </a:p>
          <a:p>
            <a:pPr algn="just">
              <a:buFont typeface="Wingdings" panose="05000000000000000000" pitchFamily="2" charset="2"/>
              <a:buChar char="§"/>
            </a:pPr>
            <a:r>
              <a:rPr lang="es-CL" sz="2400" dirty="0">
                <a:solidFill>
                  <a:schemeClr val="tx1"/>
                </a:solidFill>
              </a:rPr>
              <a:t>Identifique el mecanismo biológico que permite al bebé sustentar, </a:t>
            </a:r>
            <a:r>
              <a:rPr lang="es-CL" sz="2400" dirty="0">
                <a:solidFill>
                  <a:schemeClr val="tx1"/>
                </a:solidFill>
              </a:rPr>
              <a:t>por este </a:t>
            </a:r>
            <a:r>
              <a:rPr lang="es-CL" sz="2400" dirty="0">
                <a:solidFill>
                  <a:schemeClr val="tx1"/>
                </a:solidFill>
              </a:rPr>
              <a:t>tiempo, </a:t>
            </a:r>
            <a:r>
              <a:rPr lang="es-CL" sz="2400" dirty="0">
                <a:solidFill>
                  <a:schemeClr val="tx1"/>
                </a:solidFill>
              </a:rPr>
              <a:t>sus requerimientos </a:t>
            </a:r>
            <a:r>
              <a:rPr lang="es-CL" sz="2400" dirty="0">
                <a:solidFill>
                  <a:schemeClr val="tx1"/>
                </a:solidFill>
              </a:rPr>
              <a:t>metabólicos.</a:t>
            </a:r>
            <a:endParaRPr lang="es-CL" sz="2400" dirty="0">
              <a:solidFill>
                <a:schemeClr val="tx1"/>
              </a:solidFill>
            </a:endParaRPr>
          </a:p>
          <a:p>
            <a:pPr algn="just">
              <a:buFont typeface="Wingdings" panose="05000000000000000000" pitchFamily="2" charset="2"/>
              <a:buChar char="§"/>
            </a:pPr>
            <a:r>
              <a:rPr lang="es-CL" sz="2400" dirty="0">
                <a:solidFill>
                  <a:schemeClr val="tx1"/>
                </a:solidFill>
              </a:rPr>
              <a:t> Si </a:t>
            </a:r>
            <a:r>
              <a:rPr lang="es-CL" sz="2400" dirty="0">
                <a:solidFill>
                  <a:schemeClr val="tx1"/>
                </a:solidFill>
              </a:rPr>
              <a:t>este mecanismo fallara, infiera los tejidos </a:t>
            </a:r>
            <a:r>
              <a:rPr lang="es-CL" sz="2400" dirty="0">
                <a:solidFill>
                  <a:schemeClr val="tx1"/>
                </a:solidFill>
              </a:rPr>
              <a:t>más </a:t>
            </a:r>
            <a:r>
              <a:rPr lang="es-CL" sz="2400" dirty="0">
                <a:solidFill>
                  <a:schemeClr val="tx1"/>
                </a:solidFill>
              </a:rPr>
              <a:t>vulnerables y proclives a ser dañados.</a:t>
            </a:r>
            <a:endParaRPr lang="es-CL" sz="2400" dirty="0">
              <a:solidFill>
                <a:schemeClr val="tx1"/>
              </a:solidFill>
            </a:endParaRPr>
          </a:p>
          <a:p>
            <a:pPr algn="just">
              <a:buFont typeface="Wingdings" panose="05000000000000000000" pitchFamily="2" charset="2"/>
              <a:buChar char="§"/>
            </a:pPr>
            <a:r>
              <a:rPr lang="es-CL" sz="2400" dirty="0">
                <a:solidFill>
                  <a:schemeClr val="tx1"/>
                </a:solidFill>
              </a:rPr>
              <a:t>Luego de ser </a:t>
            </a:r>
            <a:r>
              <a:rPr lang="es-CL" sz="2400" dirty="0">
                <a:solidFill>
                  <a:schemeClr val="tx1"/>
                </a:solidFill>
              </a:rPr>
              <a:t>amamantado, explique cómo </a:t>
            </a:r>
            <a:r>
              <a:rPr lang="es-CL" sz="2400" dirty="0">
                <a:solidFill>
                  <a:schemeClr val="tx1"/>
                </a:solidFill>
              </a:rPr>
              <a:t>cambia el metabolismo de este recién </a:t>
            </a:r>
            <a:r>
              <a:rPr lang="es-CL" sz="2400" dirty="0">
                <a:solidFill>
                  <a:schemeClr val="tx1"/>
                </a:solidFill>
              </a:rPr>
              <a:t>nacido</a:t>
            </a:r>
            <a:r>
              <a:rPr lang="es-CL" sz="2400" dirty="0"/>
              <a:t>.</a:t>
            </a:r>
            <a:endParaRPr lang="es-CL" sz="2400" dirty="0"/>
          </a:p>
          <a:p>
            <a:endParaRPr lang="es-CL" dirty="0"/>
          </a:p>
        </p:txBody>
      </p:sp>
    </p:spTree>
    <p:extLst>
      <p:ext uri="{BB962C8B-B14F-4D97-AF65-F5344CB8AC3E}">
        <p14:creationId xmlns:p14="http://schemas.microsoft.com/office/powerpoint/2010/main" val="408786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3760" y="159605"/>
            <a:ext cx="8206740" cy="1450757"/>
          </a:xfrm>
        </p:spPr>
        <p:txBody>
          <a:bodyPr>
            <a:normAutofit/>
          </a:bodyPr>
          <a:lstStyle/>
          <a:p>
            <a:pPr algn="ctr"/>
            <a:r>
              <a:rPr lang="es-CL" b="1" i="1" dirty="0" smtClean="0">
                <a:solidFill>
                  <a:schemeClr val="accent1">
                    <a:lumMod val="75000"/>
                  </a:schemeClr>
                </a:solidFill>
                <a:latin typeface="Corbel" panose="020B0503020204020204" pitchFamily="34" charset="0"/>
              </a:rPr>
              <a:t>Otro Ejemplo…</a:t>
            </a:r>
            <a:endParaRPr lang="es-CL" b="1" i="1" dirty="0">
              <a:solidFill>
                <a:schemeClr val="accent1">
                  <a:lumMod val="75000"/>
                </a:schemeClr>
              </a:solidFill>
              <a:latin typeface="Corbel" panose="020B0503020204020204" pitchFamily="34" charset="0"/>
            </a:endParaRPr>
          </a:p>
        </p:txBody>
      </p:sp>
      <p:sp>
        <p:nvSpPr>
          <p:cNvPr id="3" name="Marcador de contenido 2"/>
          <p:cNvSpPr>
            <a:spLocks noGrp="1"/>
          </p:cNvSpPr>
          <p:nvPr>
            <p:ph idx="1"/>
          </p:nvPr>
        </p:nvSpPr>
        <p:spPr>
          <a:xfrm>
            <a:off x="2321561" y="2023534"/>
            <a:ext cx="7543801" cy="4023360"/>
          </a:xfrm>
        </p:spPr>
        <p:txBody>
          <a:bodyPr>
            <a:normAutofit/>
          </a:bodyPr>
          <a:lstStyle/>
          <a:p>
            <a:pPr algn="just"/>
            <a:r>
              <a:rPr lang="es-CL" sz="2400" dirty="0">
                <a:solidFill>
                  <a:schemeClr val="tx1"/>
                </a:solidFill>
              </a:rPr>
              <a:t>Juanito de 8 años, tiene dificultades de atención en el colegio y es derivado </a:t>
            </a:r>
            <a:r>
              <a:rPr lang="es-CL" sz="2400" dirty="0">
                <a:solidFill>
                  <a:schemeClr val="tx1"/>
                </a:solidFill>
              </a:rPr>
              <a:t>al </a:t>
            </a:r>
            <a:r>
              <a:rPr lang="es-CL" sz="2400" dirty="0">
                <a:solidFill>
                  <a:schemeClr val="tx1"/>
                </a:solidFill>
              </a:rPr>
              <a:t>psicólogo para que le realicen una evaluación de Inteligencia. </a:t>
            </a:r>
            <a:r>
              <a:rPr lang="es-CL" sz="2400" dirty="0">
                <a:solidFill>
                  <a:schemeClr val="tx1"/>
                </a:solidFill>
              </a:rPr>
              <a:t>La mamá de Juanito desconoce de qué se trata esta evaluación y no sabe si corresponde someter al niño a este stress. La profesora  lo llama a usted, cómo psicólogo experto en evaluación de inteligencia, para que aclare las dudas de la mamá.</a:t>
            </a:r>
          </a:p>
          <a:p>
            <a:pPr algn="just">
              <a:buFont typeface="Wingdings" panose="05000000000000000000" pitchFamily="2" charset="2"/>
              <a:buChar char="§"/>
            </a:pPr>
            <a:r>
              <a:rPr lang="es-CL" sz="2400" dirty="0">
                <a:solidFill>
                  <a:schemeClr val="tx1"/>
                </a:solidFill>
              </a:rPr>
              <a:t>En </a:t>
            </a:r>
            <a:r>
              <a:rPr lang="es-CL" sz="2400" dirty="0">
                <a:solidFill>
                  <a:schemeClr val="tx1"/>
                </a:solidFill>
              </a:rPr>
              <a:t>relación a la Escala de Inteligencia de </a:t>
            </a:r>
            <a:r>
              <a:rPr lang="es-CL" sz="2400" dirty="0" err="1">
                <a:solidFill>
                  <a:schemeClr val="tx1"/>
                </a:solidFill>
              </a:rPr>
              <a:t>Wechsler</a:t>
            </a:r>
            <a:r>
              <a:rPr lang="es-CL" sz="2400" dirty="0">
                <a:solidFill>
                  <a:schemeClr val="tx1"/>
                </a:solidFill>
              </a:rPr>
              <a:t>, explique a la madre de qué se trata la prueba, las áreas que evalúa, los </a:t>
            </a:r>
            <a:r>
              <a:rPr lang="es-CL" sz="2400" dirty="0">
                <a:solidFill>
                  <a:schemeClr val="tx1"/>
                </a:solidFill>
              </a:rPr>
              <a:t>resultados que </a:t>
            </a:r>
            <a:r>
              <a:rPr lang="es-CL" sz="2400" dirty="0">
                <a:solidFill>
                  <a:schemeClr val="tx1"/>
                </a:solidFill>
              </a:rPr>
              <a:t>entrega y su forma </a:t>
            </a:r>
            <a:r>
              <a:rPr lang="es-CL" sz="2400" dirty="0">
                <a:solidFill>
                  <a:schemeClr val="tx1"/>
                </a:solidFill>
              </a:rPr>
              <a:t>de </a:t>
            </a:r>
            <a:r>
              <a:rPr lang="es-CL" sz="2400" dirty="0">
                <a:solidFill>
                  <a:schemeClr val="tx1"/>
                </a:solidFill>
              </a:rPr>
              <a:t>aplicación.</a:t>
            </a:r>
          </a:p>
          <a:p>
            <a:pPr algn="just"/>
            <a:endParaRPr lang="es-CL" sz="2400" i="1" dirty="0">
              <a:solidFill>
                <a:srgbClr val="FF0000"/>
              </a:solidFill>
            </a:endParaRPr>
          </a:p>
        </p:txBody>
      </p:sp>
    </p:spTree>
    <p:extLst>
      <p:ext uri="{BB962C8B-B14F-4D97-AF65-F5344CB8AC3E}">
        <p14:creationId xmlns:p14="http://schemas.microsoft.com/office/powerpoint/2010/main" val="24614855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b="1" dirty="0" smtClean="0">
                <a:latin typeface="Corbel" panose="020B0503020204020204" pitchFamily="34" charset="0"/>
              </a:rPr>
              <a:t>¿Cambia?</a:t>
            </a:r>
            <a:endParaRPr lang="es-CL" b="1" dirty="0">
              <a:latin typeface="Corbel" panose="020B0503020204020204" pitchFamily="34" charset="0"/>
            </a:endParaRPr>
          </a:p>
        </p:txBody>
      </p:sp>
      <p:sp>
        <p:nvSpPr>
          <p:cNvPr id="3" name="Marcador de contenido 2"/>
          <p:cNvSpPr>
            <a:spLocks noGrp="1"/>
          </p:cNvSpPr>
          <p:nvPr>
            <p:ph idx="1"/>
          </p:nvPr>
        </p:nvSpPr>
        <p:spPr>
          <a:xfrm>
            <a:off x="1903699" y="1755104"/>
            <a:ext cx="8430322" cy="4023360"/>
          </a:xfrm>
        </p:spPr>
        <p:txBody>
          <a:bodyPr>
            <a:noAutofit/>
          </a:bodyPr>
          <a:lstStyle/>
          <a:p>
            <a:pPr algn="just"/>
            <a:r>
              <a:rPr lang="es-CL" dirty="0">
                <a:solidFill>
                  <a:schemeClr val="tx1"/>
                </a:solidFill>
              </a:rPr>
              <a:t>Juanito, 8 años, tiene dificultades de atención en el colegio y </a:t>
            </a:r>
            <a:r>
              <a:rPr lang="es-CL" dirty="0">
                <a:solidFill>
                  <a:schemeClr val="tx1"/>
                </a:solidFill>
              </a:rPr>
              <a:t>ha sido </a:t>
            </a:r>
            <a:r>
              <a:rPr lang="es-CL" dirty="0">
                <a:solidFill>
                  <a:schemeClr val="tx1"/>
                </a:solidFill>
              </a:rPr>
              <a:t>derivado </a:t>
            </a:r>
            <a:r>
              <a:rPr lang="es-CL" dirty="0">
                <a:solidFill>
                  <a:schemeClr val="tx1"/>
                </a:solidFill>
              </a:rPr>
              <a:t>a una </a:t>
            </a:r>
            <a:r>
              <a:rPr lang="es-CL" dirty="0">
                <a:solidFill>
                  <a:schemeClr val="tx1"/>
                </a:solidFill>
              </a:rPr>
              <a:t>evaluación intelectual. La madre </a:t>
            </a:r>
            <a:r>
              <a:rPr lang="es-CL" dirty="0">
                <a:solidFill>
                  <a:schemeClr val="tx1"/>
                </a:solidFill>
              </a:rPr>
              <a:t>desconoce </a:t>
            </a:r>
            <a:r>
              <a:rPr lang="es-CL" dirty="0">
                <a:solidFill>
                  <a:schemeClr val="tx1"/>
                </a:solidFill>
              </a:rPr>
              <a:t>la prueba, pero ha escuchado comentarios negativos </a:t>
            </a:r>
            <a:r>
              <a:rPr lang="es-CL" dirty="0">
                <a:solidFill>
                  <a:schemeClr val="tx1"/>
                </a:solidFill>
              </a:rPr>
              <a:t>como: </a:t>
            </a:r>
            <a:r>
              <a:rPr lang="es-CL" i="1" dirty="0">
                <a:solidFill>
                  <a:schemeClr val="tx1"/>
                </a:solidFill>
              </a:rPr>
              <a:t>“si al psicólogo </a:t>
            </a:r>
            <a:r>
              <a:rPr lang="es-CL" i="1" dirty="0">
                <a:solidFill>
                  <a:schemeClr val="tx1"/>
                </a:solidFill>
              </a:rPr>
              <a:t>se conecta bien con el </a:t>
            </a:r>
            <a:r>
              <a:rPr lang="es-CL" i="1" dirty="0">
                <a:solidFill>
                  <a:schemeClr val="tx1"/>
                </a:solidFill>
              </a:rPr>
              <a:t>niño, le </a:t>
            </a:r>
            <a:r>
              <a:rPr lang="es-CL" i="1" dirty="0">
                <a:solidFill>
                  <a:schemeClr val="tx1"/>
                </a:solidFill>
              </a:rPr>
              <a:t>da más oportunidades, </a:t>
            </a:r>
            <a:r>
              <a:rPr lang="es-CL" i="1" dirty="0">
                <a:solidFill>
                  <a:schemeClr val="tx1"/>
                </a:solidFill>
              </a:rPr>
              <a:t>pero si le cae mal </a:t>
            </a:r>
            <a:r>
              <a:rPr lang="es-CL" i="1" dirty="0">
                <a:solidFill>
                  <a:schemeClr val="tx1"/>
                </a:solidFill>
              </a:rPr>
              <a:t>podría sólo tomar su primera respuesta y perjudicarlo”</a:t>
            </a:r>
            <a:r>
              <a:rPr lang="es-CL" dirty="0">
                <a:solidFill>
                  <a:schemeClr val="tx1"/>
                </a:solidFill>
              </a:rPr>
              <a:t>; </a:t>
            </a:r>
            <a:r>
              <a:rPr lang="es-CL" i="1" dirty="0">
                <a:solidFill>
                  <a:schemeClr val="tx1"/>
                </a:solidFill>
              </a:rPr>
              <a:t>“</a:t>
            </a:r>
            <a:r>
              <a:rPr lang="es-CL" i="1" dirty="0">
                <a:solidFill>
                  <a:schemeClr val="tx1"/>
                </a:solidFill>
              </a:rPr>
              <a:t>el test no está </a:t>
            </a:r>
            <a:r>
              <a:rPr lang="es-CL" i="1" dirty="0">
                <a:solidFill>
                  <a:schemeClr val="tx1"/>
                </a:solidFill>
              </a:rPr>
              <a:t>adaptado al </a:t>
            </a:r>
            <a:r>
              <a:rPr lang="es-CL" i="1" dirty="0">
                <a:solidFill>
                  <a:schemeClr val="tx1"/>
                </a:solidFill>
              </a:rPr>
              <a:t>contexto chileno, sólo evalúa </a:t>
            </a:r>
            <a:r>
              <a:rPr lang="es-CL" i="1" dirty="0">
                <a:solidFill>
                  <a:schemeClr val="tx1"/>
                </a:solidFill>
              </a:rPr>
              <a:t>memorización de conocimiento y los niños se aburren al contestarlo”.</a:t>
            </a:r>
            <a:r>
              <a:rPr lang="es-CL" dirty="0">
                <a:solidFill>
                  <a:schemeClr val="tx1"/>
                </a:solidFill>
              </a:rPr>
              <a:t> </a:t>
            </a:r>
            <a:r>
              <a:rPr lang="es-CL" dirty="0">
                <a:solidFill>
                  <a:schemeClr val="tx1"/>
                </a:solidFill>
              </a:rPr>
              <a:t>La madre también plantea que </a:t>
            </a:r>
            <a:r>
              <a:rPr lang="es-CL" dirty="0">
                <a:solidFill>
                  <a:schemeClr val="tx1"/>
                </a:solidFill>
              </a:rPr>
              <a:t>su hijo ha manifestado sentirse estresado por esta </a:t>
            </a:r>
            <a:r>
              <a:rPr lang="es-CL" dirty="0">
                <a:solidFill>
                  <a:schemeClr val="tx1"/>
                </a:solidFill>
              </a:rPr>
              <a:t>evaluación. Como sus notas este año han bajado, se siente tonto y dice que le va a ir mal con el psicólogo. La madre </a:t>
            </a:r>
            <a:r>
              <a:rPr lang="es-CL" dirty="0">
                <a:solidFill>
                  <a:schemeClr val="tx1"/>
                </a:solidFill>
              </a:rPr>
              <a:t>siente temor que esto afecte el desempeño del </a:t>
            </a:r>
            <a:r>
              <a:rPr lang="es-CL" dirty="0">
                <a:solidFill>
                  <a:schemeClr val="tx1"/>
                </a:solidFill>
              </a:rPr>
              <a:t>niño en el test. Frente </a:t>
            </a:r>
            <a:r>
              <a:rPr lang="es-CL" dirty="0">
                <a:solidFill>
                  <a:schemeClr val="tx1"/>
                </a:solidFill>
              </a:rPr>
              <a:t>a </a:t>
            </a:r>
            <a:r>
              <a:rPr lang="es-CL" dirty="0">
                <a:solidFill>
                  <a:schemeClr val="tx1"/>
                </a:solidFill>
              </a:rPr>
              <a:t>estos temores, </a:t>
            </a:r>
            <a:r>
              <a:rPr lang="es-CL" dirty="0">
                <a:solidFill>
                  <a:schemeClr val="tx1"/>
                </a:solidFill>
              </a:rPr>
              <a:t>la profesora jefe le ha pedido </a:t>
            </a:r>
            <a:r>
              <a:rPr lang="es-CL" dirty="0">
                <a:solidFill>
                  <a:schemeClr val="tx1"/>
                </a:solidFill>
              </a:rPr>
              <a:t>que </a:t>
            </a:r>
            <a:r>
              <a:rPr lang="es-CL" dirty="0">
                <a:solidFill>
                  <a:schemeClr val="tx1"/>
                </a:solidFill>
              </a:rPr>
              <a:t>cite a la </a:t>
            </a:r>
            <a:r>
              <a:rPr lang="es-CL" dirty="0">
                <a:solidFill>
                  <a:schemeClr val="tx1"/>
                </a:solidFill>
              </a:rPr>
              <a:t>mamá.</a:t>
            </a:r>
            <a:endParaRPr lang="es-CL" dirty="0">
              <a:solidFill>
                <a:schemeClr val="tx1"/>
              </a:solidFill>
            </a:endParaRPr>
          </a:p>
          <a:p>
            <a:pPr algn="just">
              <a:buFont typeface="Wingdings" panose="05000000000000000000" pitchFamily="2" charset="2"/>
              <a:buChar char="§"/>
            </a:pPr>
            <a:r>
              <a:rPr lang="es-CL" dirty="0">
                <a:solidFill>
                  <a:schemeClr val="tx1"/>
                </a:solidFill>
              </a:rPr>
              <a:t>En relación a lo señalado por la madre, redacte </a:t>
            </a:r>
            <a:r>
              <a:rPr lang="es-CL" dirty="0">
                <a:solidFill>
                  <a:schemeClr val="tx1"/>
                </a:solidFill>
              </a:rPr>
              <a:t>3 argumentos que </a:t>
            </a:r>
            <a:r>
              <a:rPr lang="es-CL" dirty="0">
                <a:solidFill>
                  <a:schemeClr val="tx1"/>
                </a:solidFill>
              </a:rPr>
              <a:t>respondan a sus dudas y la </a:t>
            </a:r>
            <a:r>
              <a:rPr lang="es-CL" dirty="0">
                <a:solidFill>
                  <a:schemeClr val="tx1"/>
                </a:solidFill>
              </a:rPr>
              <a:t>tranquilicen respecto a la aplicación del test</a:t>
            </a:r>
            <a:r>
              <a:rPr lang="es-CL" dirty="0">
                <a:solidFill>
                  <a:schemeClr val="tx1"/>
                </a:solidFill>
              </a:rPr>
              <a:t>.</a:t>
            </a:r>
            <a:endParaRPr lang="es-CL" dirty="0">
              <a:solidFill>
                <a:schemeClr val="tx1"/>
              </a:solidFill>
            </a:endParaRPr>
          </a:p>
        </p:txBody>
      </p:sp>
    </p:spTree>
    <p:extLst>
      <p:ext uri="{BB962C8B-B14F-4D97-AF65-F5344CB8AC3E}">
        <p14:creationId xmlns:p14="http://schemas.microsoft.com/office/powerpoint/2010/main" val="10743423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46960" y="286605"/>
            <a:ext cx="8218008" cy="1450757"/>
          </a:xfrm>
        </p:spPr>
        <p:txBody>
          <a:bodyPr>
            <a:normAutofit/>
          </a:bodyPr>
          <a:lstStyle/>
          <a:p>
            <a:r>
              <a:rPr lang="es-CL" b="1" dirty="0" smtClean="0">
                <a:latin typeface="Corbel" panose="020B0503020204020204" pitchFamily="34" charset="0"/>
              </a:rPr>
              <a:t>DESAFÍO COGNITIVO</a:t>
            </a:r>
            <a:endParaRPr lang="es-CL" b="1" dirty="0">
              <a:latin typeface="Corbel" panose="020B0503020204020204" pitchFamily="34" charset="0"/>
            </a:endParaRPr>
          </a:p>
        </p:txBody>
      </p:sp>
      <p:sp>
        <p:nvSpPr>
          <p:cNvPr id="7" name="Marcador de contenido 6"/>
          <p:cNvSpPr>
            <a:spLocks noGrp="1"/>
          </p:cNvSpPr>
          <p:nvPr>
            <p:ph idx="1"/>
          </p:nvPr>
        </p:nvSpPr>
        <p:spPr>
          <a:xfrm flipH="1">
            <a:off x="2155891" y="1901324"/>
            <a:ext cx="7986502" cy="4023360"/>
          </a:xfrm>
        </p:spPr>
        <p:txBody>
          <a:bodyPr>
            <a:normAutofit/>
          </a:bodyPr>
          <a:lstStyle/>
          <a:p>
            <a:pPr algn="just">
              <a:buFont typeface="Wingdings" panose="05000000000000000000" pitchFamily="2" charset="2"/>
              <a:buChar char="ü"/>
            </a:pPr>
            <a:r>
              <a:rPr lang="es-CL" sz="2400" dirty="0">
                <a:solidFill>
                  <a:schemeClr val="tx1"/>
                </a:solidFill>
                <a:latin typeface="Corbel" panose="020B0503020204020204" pitchFamily="34" charset="0"/>
              </a:rPr>
              <a:t>La evaluación que requiere usar </a:t>
            </a:r>
            <a:r>
              <a:rPr lang="es-CL" sz="2400" b="1" i="1" dirty="0">
                <a:solidFill>
                  <a:schemeClr val="tx1"/>
                </a:solidFill>
                <a:latin typeface="Corbel" panose="020B0503020204020204" pitchFamily="34" charset="0"/>
              </a:rPr>
              <a:t>habilidades cognitivas de orden superior</a:t>
            </a:r>
            <a:r>
              <a:rPr lang="es-CL" sz="2400" dirty="0">
                <a:solidFill>
                  <a:schemeClr val="tx1"/>
                </a:solidFill>
                <a:latin typeface="Corbel" panose="020B0503020204020204" pitchFamily="34" charset="0"/>
              </a:rPr>
              <a:t>, logra mayor profundidad en la comprensión del contenido (Jensen et al, 2014), y estabilidad en el recuerdo de lo aprendido (Rawson et al, 2013).</a:t>
            </a:r>
          </a:p>
          <a:p>
            <a:pPr algn="just">
              <a:buFont typeface="Wingdings" panose="05000000000000000000" pitchFamily="2" charset="2"/>
              <a:buChar char="ü"/>
            </a:pPr>
            <a:r>
              <a:rPr lang="es-CL" sz="2400" dirty="0">
                <a:solidFill>
                  <a:schemeClr val="tx1"/>
                </a:solidFill>
                <a:latin typeface="Corbel" panose="020B0503020204020204" pitchFamily="34" charset="0"/>
              </a:rPr>
              <a:t>Los estudiantes necesitan hacer uso de habilidades de aplicación y transferencia del saber al resolver problemas reales de la disciplina y la profesión.</a:t>
            </a:r>
            <a:endParaRPr lang="es-CL" sz="2400" dirty="0">
              <a:solidFill>
                <a:schemeClr val="tx1"/>
              </a:solidFill>
              <a:latin typeface="Corbel" panose="020B0503020204020204" pitchFamily="34" charset="0"/>
            </a:endParaRPr>
          </a:p>
          <a:p>
            <a:pPr algn="just">
              <a:buFont typeface="Wingdings" panose="05000000000000000000" pitchFamily="2" charset="2"/>
              <a:buChar char="ü"/>
            </a:pPr>
            <a:r>
              <a:rPr lang="es-CL" sz="2400" dirty="0">
                <a:solidFill>
                  <a:schemeClr val="tx1"/>
                </a:solidFill>
                <a:latin typeface="Corbel" panose="020B0503020204020204" pitchFamily="34" charset="0"/>
              </a:rPr>
              <a:t>Ser capaz de reproducir los conocimientos en un examen descontextualizado, no garantiza que el conocimiento pueda ser utilizado en la vida real (Bloxham &amp; </a:t>
            </a:r>
            <a:r>
              <a:rPr lang="es-CL" sz="2400" dirty="0" err="1">
                <a:solidFill>
                  <a:schemeClr val="tx1"/>
                </a:solidFill>
                <a:latin typeface="Corbel" panose="020B0503020204020204" pitchFamily="34" charset="0"/>
              </a:rPr>
              <a:t>B</a:t>
            </a:r>
            <a:r>
              <a:rPr lang="es-CL" sz="2400" dirty="0" err="1">
                <a:solidFill>
                  <a:schemeClr val="tx1"/>
                </a:solidFill>
                <a:latin typeface="Corbel" panose="020B0503020204020204" pitchFamily="34" charset="0"/>
              </a:rPr>
              <a:t>oyd</a:t>
            </a:r>
            <a:r>
              <a:rPr lang="es-CL" sz="2400" dirty="0">
                <a:solidFill>
                  <a:schemeClr val="tx1"/>
                </a:solidFill>
                <a:latin typeface="Corbel" panose="020B0503020204020204" pitchFamily="34" charset="0"/>
              </a:rPr>
              <a:t>, 2007).</a:t>
            </a:r>
            <a:endParaRPr lang="es-CL" sz="2400" dirty="0">
              <a:solidFill>
                <a:schemeClr val="tx1"/>
              </a:solidFill>
              <a:latin typeface="Corbel" panose="020B0503020204020204" pitchFamily="34" charset="0"/>
            </a:endParaRPr>
          </a:p>
        </p:txBody>
      </p:sp>
    </p:spTree>
    <p:extLst>
      <p:ext uri="{BB962C8B-B14F-4D97-AF65-F5344CB8AC3E}">
        <p14:creationId xmlns:p14="http://schemas.microsoft.com/office/powerpoint/2010/main" val="898717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Título 1"/>
          <p:cNvSpPr>
            <a:spLocks noGrp="1"/>
          </p:cNvSpPr>
          <p:nvPr>
            <p:ph type="title"/>
          </p:nvPr>
        </p:nvSpPr>
        <p:spPr>
          <a:xfrm>
            <a:off x="2492010" y="0"/>
            <a:ext cx="7570787" cy="1143000"/>
          </a:xfrm>
        </p:spPr>
        <p:txBody>
          <a:bodyPr/>
          <a:lstStyle/>
          <a:p>
            <a:pPr algn="ctr"/>
            <a:r>
              <a:rPr lang="es-CL" altLang="es-CL" b="1" dirty="0" smtClean="0">
                <a:latin typeface="Corbel" panose="020B0503020204020204" pitchFamily="34" charset="0"/>
              </a:rPr>
              <a:t>Taxonomía Bloom-Revisada</a:t>
            </a:r>
          </a:p>
        </p:txBody>
      </p:sp>
      <p:graphicFrame>
        <p:nvGraphicFramePr>
          <p:cNvPr id="4" name="Tabla 3"/>
          <p:cNvGraphicFramePr>
            <a:graphicFrameLocks noGrp="1"/>
          </p:cNvGraphicFramePr>
          <p:nvPr>
            <p:extLst>
              <p:ext uri="{D42A27DB-BD31-4B8C-83A1-F6EECF244321}">
                <p14:modId xmlns:p14="http://schemas.microsoft.com/office/powerpoint/2010/main" val="3949608931"/>
              </p:ext>
            </p:extLst>
          </p:nvPr>
        </p:nvGraphicFramePr>
        <p:xfrm>
          <a:off x="2078204" y="1493214"/>
          <a:ext cx="7935031" cy="4755032"/>
        </p:xfrm>
        <a:graphic>
          <a:graphicData uri="http://schemas.openxmlformats.org/drawingml/2006/table">
            <a:tbl>
              <a:tblPr firstRow="1" bandRow="1">
                <a:tableStyleId>{5C22544A-7EE6-4342-B048-85BDC9FD1C3A}</a:tableStyleId>
              </a:tblPr>
              <a:tblGrid>
                <a:gridCol w="360524">
                  <a:extLst>
                    <a:ext uri="{9D8B030D-6E8A-4147-A177-3AD203B41FA5}">
                      <a16:colId xmlns:a16="http://schemas.microsoft.com/office/drawing/2014/main" val="20000"/>
                    </a:ext>
                  </a:extLst>
                </a:gridCol>
                <a:gridCol w="1419367">
                  <a:extLst>
                    <a:ext uri="{9D8B030D-6E8A-4147-A177-3AD203B41FA5}">
                      <a16:colId xmlns:a16="http://schemas.microsoft.com/office/drawing/2014/main" val="20001"/>
                    </a:ext>
                  </a:extLst>
                </a:gridCol>
                <a:gridCol w="2579427">
                  <a:extLst>
                    <a:ext uri="{9D8B030D-6E8A-4147-A177-3AD203B41FA5}">
                      <a16:colId xmlns:a16="http://schemas.microsoft.com/office/drawing/2014/main" val="20002"/>
                    </a:ext>
                  </a:extLst>
                </a:gridCol>
                <a:gridCol w="3575713">
                  <a:extLst>
                    <a:ext uri="{9D8B030D-6E8A-4147-A177-3AD203B41FA5}">
                      <a16:colId xmlns:a16="http://schemas.microsoft.com/office/drawing/2014/main" val="20003"/>
                    </a:ext>
                  </a:extLst>
                </a:gridCol>
              </a:tblGrid>
              <a:tr h="640160">
                <a:tc gridSpan="2">
                  <a:txBody>
                    <a:bodyPr/>
                    <a:lstStyle/>
                    <a:p>
                      <a:pPr algn="ctr"/>
                      <a:r>
                        <a:rPr lang="es-CL" sz="1800" dirty="0" smtClean="0">
                          <a:solidFill>
                            <a:schemeClr val="tx1"/>
                          </a:solidFill>
                        </a:rPr>
                        <a:t>Nivel de Aprendizaje</a:t>
                      </a:r>
                      <a:endParaRPr lang="es-CL" sz="1800" dirty="0">
                        <a:solidFill>
                          <a:schemeClr val="tx1"/>
                        </a:solidFill>
                      </a:endParaRP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CL"/>
                    </a:p>
                  </a:txBody>
                  <a:tcPr/>
                </a:tc>
                <a:tc>
                  <a:txBody>
                    <a:bodyPr/>
                    <a:lstStyle/>
                    <a:p>
                      <a:pPr algn="ctr"/>
                      <a:r>
                        <a:rPr lang="es-CL" sz="1800" dirty="0" smtClean="0">
                          <a:solidFill>
                            <a:schemeClr val="tx1"/>
                          </a:solidFill>
                        </a:rPr>
                        <a:t>Habilidad</a:t>
                      </a:r>
                      <a:r>
                        <a:rPr lang="es-CL" sz="1800" baseline="0" dirty="0" smtClean="0">
                          <a:solidFill>
                            <a:schemeClr val="tx1"/>
                          </a:solidFill>
                        </a:rPr>
                        <a:t> Cognitiva</a:t>
                      </a:r>
                      <a:endParaRPr lang="es-CL" sz="1800" dirty="0">
                        <a:solidFill>
                          <a:schemeClr val="tx1"/>
                        </a:solidFill>
                      </a:endParaRP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CL" sz="1800" dirty="0" smtClean="0">
                          <a:solidFill>
                            <a:schemeClr val="tx1"/>
                          </a:solidFill>
                        </a:rPr>
                        <a:t>Verbos Asociados</a:t>
                      </a:r>
                      <a:endParaRPr lang="es-CL" sz="1800" dirty="0">
                        <a:solidFill>
                          <a:schemeClr val="tx1"/>
                        </a:solidFill>
                      </a:endParaRP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1800" b="1" dirty="0" smtClean="0">
                          <a:solidFill>
                            <a:schemeClr val="tx1"/>
                          </a:solidFill>
                        </a:rPr>
                        <a:t>6</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EF7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sz="1800" b="1" dirty="0" smtClean="0">
                          <a:solidFill>
                            <a:schemeClr val="tx1"/>
                          </a:solidFill>
                        </a:rPr>
                        <a:t>Crear</a:t>
                      </a:r>
                    </a:p>
                    <a:p>
                      <a:pPr marL="0" marR="0" indent="0" algn="l" defTabSz="914400" rtl="0" eaLnBrk="1" fontAlgn="auto" latinLnBrk="0" hangingPunct="1">
                        <a:lnSpc>
                          <a:spcPct val="100000"/>
                        </a:lnSpc>
                        <a:spcBef>
                          <a:spcPts val="0"/>
                        </a:spcBef>
                        <a:spcAft>
                          <a:spcPts val="0"/>
                        </a:spcAft>
                        <a:buClrTx/>
                        <a:buSzTx/>
                        <a:buFontTx/>
                        <a:buNone/>
                        <a:tabLst/>
                        <a:defRPr/>
                      </a:pPr>
                      <a:endParaRPr lang="es-CL" sz="1800" b="1" dirty="0" smtClean="0">
                        <a:solidFill>
                          <a:schemeClr val="tx1"/>
                        </a:solidFill>
                      </a:endParaRP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EF7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L" sz="1800" dirty="0" smtClean="0">
                          <a:solidFill>
                            <a:schemeClr val="tx1"/>
                          </a:solidFill>
                        </a:rPr>
                        <a:t>Crear un nuevo producto</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EF7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L" sz="1800" dirty="0" smtClean="0">
                          <a:solidFill>
                            <a:schemeClr val="tx1"/>
                          </a:solidFill>
                        </a:rPr>
                        <a:t>Construir, diseñar,</a:t>
                      </a:r>
                      <a:r>
                        <a:rPr lang="es-CL" sz="1800" baseline="0" dirty="0" smtClean="0">
                          <a:solidFill>
                            <a:schemeClr val="tx1"/>
                          </a:solidFill>
                        </a:rPr>
                        <a:t> inventar, innovar.</a:t>
                      </a:r>
                      <a:endParaRPr lang="es-CL" sz="1800" dirty="0" smtClean="0">
                        <a:solidFill>
                          <a:schemeClr val="tx1"/>
                        </a:solidFill>
                      </a:endParaRP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EF71"/>
                    </a:solidFill>
                  </a:tcPr>
                </a:tc>
                <a:extLst>
                  <a:ext uri="{0D108BD9-81ED-4DB2-BD59-A6C34878D82A}">
                    <a16:rowId xmlns:a16="http://schemas.microsoft.com/office/drawing/2014/main" val="10001"/>
                  </a:ext>
                </a:extLst>
              </a:tr>
              <a:tr h="427303">
                <a:tc>
                  <a:txBody>
                    <a:bodyPr/>
                    <a:lstStyle/>
                    <a:p>
                      <a:pPr algn="ctr"/>
                      <a:r>
                        <a:rPr lang="es-CL" b="1" dirty="0" smtClean="0"/>
                        <a:t>5</a:t>
                      </a:r>
                      <a:endParaRPr lang="es-CL" b="1" dirty="0"/>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EF7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sz="1800" b="1" dirty="0" smtClean="0">
                          <a:solidFill>
                            <a:schemeClr val="tx1"/>
                          </a:solidFill>
                        </a:rPr>
                        <a:t>Evaluar</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EF71"/>
                    </a:solidFill>
                  </a:tcPr>
                </a:tc>
                <a:tc>
                  <a:txBody>
                    <a:bodyPr/>
                    <a:lstStyle/>
                    <a:p>
                      <a:pPr algn="just"/>
                      <a:r>
                        <a:rPr lang="es-CL" sz="1800" dirty="0" smtClean="0">
                          <a:solidFill>
                            <a:schemeClr val="tx1"/>
                          </a:solidFill>
                        </a:rPr>
                        <a:t>Justificar una posición</a:t>
                      </a:r>
                      <a:endParaRPr lang="es-CL" sz="1800" dirty="0">
                        <a:solidFill>
                          <a:schemeClr val="tx1"/>
                        </a:solidFill>
                      </a:endParaRP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EF71"/>
                    </a:solidFill>
                  </a:tcPr>
                </a:tc>
                <a:tc>
                  <a:txBody>
                    <a:bodyPr/>
                    <a:lstStyle/>
                    <a:p>
                      <a:pPr algn="just"/>
                      <a:r>
                        <a:rPr lang="es-CL" sz="1800" baseline="0" dirty="0" smtClean="0">
                          <a:solidFill>
                            <a:schemeClr val="tx1"/>
                          </a:solidFill>
                        </a:rPr>
                        <a:t>Criticar, defender, juzgar, justificar, decidir, sugerir, diagnosticar.</a:t>
                      </a:r>
                      <a:endParaRPr lang="es-CL" sz="1800" dirty="0">
                        <a:solidFill>
                          <a:schemeClr val="tx1"/>
                        </a:solidFill>
                      </a:endParaRP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EF71"/>
                    </a:solidFill>
                  </a:tcPr>
                </a:tc>
                <a:extLst>
                  <a:ext uri="{0D108BD9-81ED-4DB2-BD59-A6C34878D82A}">
                    <a16:rowId xmlns:a16="http://schemas.microsoft.com/office/drawing/2014/main" val="10002"/>
                  </a:ext>
                </a:extLst>
              </a:tr>
              <a:tr h="578713">
                <a:tc>
                  <a:txBody>
                    <a:bodyPr/>
                    <a:lstStyle/>
                    <a:p>
                      <a:pPr algn="ctr"/>
                      <a:r>
                        <a:rPr lang="es-CL" b="1" dirty="0" smtClean="0"/>
                        <a:t>4</a:t>
                      </a:r>
                      <a:endParaRPr lang="es-CL" b="1" dirty="0"/>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r>
                        <a:rPr lang="es-CL" dirty="0" smtClean="0"/>
                        <a:t>Analizar</a:t>
                      </a:r>
                      <a:endParaRPr lang="es-CL" dirty="0"/>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just"/>
                      <a:r>
                        <a:rPr lang="es-CL" dirty="0" smtClean="0"/>
                        <a:t>Distinguir las partes y sus componentes</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CL" dirty="0" smtClean="0"/>
                        <a:t>Comparar, deducir, inferir, relacionar, diferenciar,  organizar, integrar.</a:t>
                      </a:r>
                      <a:endParaRPr lang="es-CL" dirty="0"/>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70886">
                <a:tc>
                  <a:txBody>
                    <a:bodyPr/>
                    <a:lstStyle/>
                    <a:p>
                      <a:pPr algn="ctr"/>
                      <a:r>
                        <a:rPr lang="es-CL" b="1" dirty="0" smtClean="0"/>
                        <a:t>3</a:t>
                      </a:r>
                      <a:endParaRPr lang="es-CL" b="1" dirty="0"/>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Aplicar</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just"/>
                      <a:r>
                        <a:rPr lang="es-CL" dirty="0" smtClean="0"/>
                        <a:t>Aplicar información en una forma nueva</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just"/>
                      <a:r>
                        <a:rPr lang="es-CL" dirty="0" smtClean="0"/>
                        <a:t>Calcular, interpretar,  resolver, utilizar, emplear.</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496990">
                <a:tc>
                  <a:txBody>
                    <a:bodyPr/>
                    <a:lstStyle/>
                    <a:p>
                      <a:pPr algn="ctr"/>
                      <a:r>
                        <a:rPr lang="es-CL" b="1" dirty="0" smtClean="0"/>
                        <a:t>2</a:t>
                      </a:r>
                      <a:endParaRPr lang="es-CL" b="1" dirty="0"/>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C8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sz="1800" b="1" dirty="0" smtClean="0">
                          <a:solidFill>
                            <a:schemeClr val="tx1"/>
                          </a:solidFill>
                        </a:rPr>
                        <a:t>Comprender</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C80"/>
                    </a:solidFill>
                  </a:tcPr>
                </a:tc>
                <a:tc>
                  <a:txBody>
                    <a:bodyPr/>
                    <a:lstStyle/>
                    <a:p>
                      <a:pPr algn="just"/>
                      <a:r>
                        <a:rPr lang="es-CL" sz="1800" dirty="0" smtClean="0">
                          <a:solidFill>
                            <a:schemeClr val="tx1"/>
                          </a:solidFill>
                        </a:rPr>
                        <a:t>Explicar ideas y conceptos</a:t>
                      </a:r>
                      <a:endParaRPr lang="es-CL" sz="1800" dirty="0">
                        <a:solidFill>
                          <a:schemeClr val="tx1"/>
                        </a:solidFill>
                      </a:endParaRP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C80"/>
                    </a:solidFill>
                  </a:tcPr>
                </a:tc>
                <a:tc>
                  <a:txBody>
                    <a:bodyPr/>
                    <a:lstStyle/>
                    <a:p>
                      <a:pPr algn="just"/>
                      <a:r>
                        <a:rPr lang="es-CL" sz="1800" dirty="0" smtClean="0">
                          <a:solidFill>
                            <a:schemeClr val="tx1"/>
                          </a:solidFill>
                        </a:rPr>
                        <a:t>Asociar, clasificar, distinguir,</a:t>
                      </a:r>
                      <a:r>
                        <a:rPr lang="es-CL" sz="1800" baseline="0" dirty="0" smtClean="0">
                          <a:solidFill>
                            <a:schemeClr val="tx1"/>
                          </a:solidFill>
                        </a:rPr>
                        <a:t> seleccionar, explicar.</a:t>
                      </a:r>
                      <a:endParaRPr lang="es-CL" sz="1800" dirty="0">
                        <a:solidFill>
                          <a:schemeClr val="tx1"/>
                        </a:solidFill>
                      </a:endParaRP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C80"/>
                    </a:solidFill>
                  </a:tcPr>
                </a:tc>
                <a:extLst>
                  <a:ext uri="{0D108BD9-81ED-4DB2-BD59-A6C34878D82A}">
                    <a16:rowId xmlns:a16="http://schemas.microsoft.com/office/drawing/2014/main" val="10005"/>
                  </a:ext>
                </a:extLst>
              </a:tr>
              <a:tr h="365806">
                <a:tc>
                  <a:txBody>
                    <a:bodyPr/>
                    <a:lstStyle/>
                    <a:p>
                      <a:pPr algn="ctr"/>
                      <a:r>
                        <a:rPr lang="es-CL" b="1" dirty="0" smtClean="0"/>
                        <a:t>1</a:t>
                      </a:r>
                      <a:endParaRPr lang="es-CL" b="1" dirty="0"/>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C8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sz="1800" b="1" dirty="0" smtClean="0">
                          <a:solidFill>
                            <a:schemeClr val="tx1"/>
                          </a:solidFill>
                        </a:rPr>
                        <a:t>Recordar</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C80"/>
                    </a:solidFill>
                  </a:tcPr>
                </a:tc>
                <a:tc>
                  <a:txBody>
                    <a:bodyPr/>
                    <a:lstStyle/>
                    <a:p>
                      <a:pPr algn="just"/>
                      <a:r>
                        <a:rPr lang="es-CL" sz="1800" dirty="0" smtClean="0">
                          <a:solidFill>
                            <a:schemeClr val="tx1"/>
                          </a:solidFill>
                        </a:rPr>
                        <a:t>Reconocer información básica</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C80"/>
                    </a:solidFill>
                  </a:tcPr>
                </a:tc>
                <a:tc>
                  <a:txBody>
                    <a:bodyPr/>
                    <a:lstStyle/>
                    <a:p>
                      <a:pPr algn="just"/>
                      <a:r>
                        <a:rPr lang="es-CL" sz="1800" dirty="0" smtClean="0">
                          <a:solidFill>
                            <a:schemeClr val="tx1"/>
                          </a:solidFill>
                        </a:rPr>
                        <a:t>Definir, describir, enumerar, identificar.</a:t>
                      </a:r>
                    </a:p>
                  </a:txBody>
                  <a:tcPr marL="91442" marR="9144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C80"/>
                    </a:solidFill>
                  </a:tcPr>
                </a:tc>
                <a:extLst>
                  <a:ext uri="{0D108BD9-81ED-4DB2-BD59-A6C34878D82A}">
                    <a16:rowId xmlns:a16="http://schemas.microsoft.com/office/drawing/2014/main" val="10006"/>
                  </a:ext>
                </a:extLst>
              </a:tr>
            </a:tbl>
          </a:graphicData>
        </a:graphic>
      </p:graphicFrame>
      <p:sp>
        <p:nvSpPr>
          <p:cNvPr id="105514" name="CuadroTexto 34"/>
          <p:cNvSpPr txBox="1">
            <a:spLocks noChangeArrowheads="1"/>
          </p:cNvSpPr>
          <p:nvPr/>
        </p:nvSpPr>
        <p:spPr bwMode="auto">
          <a:xfrm flipH="1">
            <a:off x="1502691" y="2480333"/>
            <a:ext cx="41448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s-CL" altLang="es-CL" sz="2800" b="1" dirty="0">
                <a:solidFill>
                  <a:srgbClr val="008A3E"/>
                </a:solidFill>
              </a:rPr>
              <a:t>3</a:t>
            </a:r>
          </a:p>
        </p:txBody>
      </p:sp>
      <p:sp>
        <p:nvSpPr>
          <p:cNvPr id="105515" name="CuadroTexto 35"/>
          <p:cNvSpPr txBox="1">
            <a:spLocks noChangeArrowheads="1"/>
          </p:cNvSpPr>
          <p:nvPr/>
        </p:nvSpPr>
        <p:spPr bwMode="auto">
          <a:xfrm flipH="1">
            <a:off x="1540945" y="3744568"/>
            <a:ext cx="277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s-CL" altLang="es-CL" sz="2400" b="1" dirty="0">
                <a:solidFill>
                  <a:srgbClr val="554DED"/>
                </a:solidFill>
              </a:rPr>
              <a:t>2</a:t>
            </a:r>
          </a:p>
        </p:txBody>
      </p:sp>
      <p:sp>
        <p:nvSpPr>
          <p:cNvPr id="105516" name="CuadroTexto 36"/>
          <p:cNvSpPr txBox="1">
            <a:spLocks noChangeArrowheads="1"/>
          </p:cNvSpPr>
          <p:nvPr/>
        </p:nvSpPr>
        <p:spPr bwMode="auto">
          <a:xfrm>
            <a:off x="1524000" y="5135866"/>
            <a:ext cx="363104" cy="528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s-CL" altLang="es-CL" sz="2800" b="1" dirty="0">
                <a:solidFill>
                  <a:srgbClr val="FF0000"/>
                </a:solidFill>
              </a:rPr>
              <a:t>1</a:t>
            </a:r>
          </a:p>
        </p:txBody>
      </p:sp>
      <p:sp>
        <p:nvSpPr>
          <p:cNvPr id="3" name="Abrir llave 2"/>
          <p:cNvSpPr/>
          <p:nvPr/>
        </p:nvSpPr>
        <p:spPr>
          <a:xfrm>
            <a:off x="1821010" y="2180587"/>
            <a:ext cx="212788" cy="119380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s-CL"/>
          </a:p>
        </p:txBody>
      </p:sp>
      <p:sp>
        <p:nvSpPr>
          <p:cNvPr id="9" name="Abrir llave 8"/>
          <p:cNvSpPr/>
          <p:nvPr/>
        </p:nvSpPr>
        <p:spPr>
          <a:xfrm>
            <a:off x="1818439" y="3422464"/>
            <a:ext cx="243896" cy="1456768"/>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s-CL"/>
          </a:p>
        </p:txBody>
      </p:sp>
      <p:sp>
        <p:nvSpPr>
          <p:cNvPr id="10" name="Abrir llave 9"/>
          <p:cNvSpPr/>
          <p:nvPr/>
        </p:nvSpPr>
        <p:spPr>
          <a:xfrm>
            <a:off x="1845706" y="4958912"/>
            <a:ext cx="212788" cy="119380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s-CL"/>
          </a:p>
        </p:txBody>
      </p:sp>
      <p:sp>
        <p:nvSpPr>
          <p:cNvPr id="11" name="Abrir llave 10"/>
          <p:cNvSpPr/>
          <p:nvPr/>
        </p:nvSpPr>
        <p:spPr>
          <a:xfrm flipH="1">
            <a:off x="10057639" y="2111590"/>
            <a:ext cx="348570" cy="2098033"/>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s-CL"/>
          </a:p>
        </p:txBody>
      </p:sp>
      <p:sp>
        <p:nvSpPr>
          <p:cNvPr id="12" name="Abrir llave 11"/>
          <p:cNvSpPr/>
          <p:nvPr/>
        </p:nvSpPr>
        <p:spPr>
          <a:xfrm flipH="1">
            <a:off x="10062033" y="4351011"/>
            <a:ext cx="344176" cy="1897236"/>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s-CL"/>
          </a:p>
        </p:txBody>
      </p:sp>
      <p:sp>
        <p:nvSpPr>
          <p:cNvPr id="13" name="CuadroTexto 36"/>
          <p:cNvSpPr txBox="1">
            <a:spLocks noChangeArrowheads="1"/>
          </p:cNvSpPr>
          <p:nvPr/>
        </p:nvSpPr>
        <p:spPr bwMode="auto">
          <a:xfrm>
            <a:off x="10304896" y="5035468"/>
            <a:ext cx="363104" cy="528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s-CL" altLang="es-CL" sz="2800" b="1" dirty="0">
                <a:solidFill>
                  <a:srgbClr val="FF0000"/>
                </a:solidFill>
              </a:rPr>
              <a:t>1</a:t>
            </a:r>
          </a:p>
        </p:txBody>
      </p:sp>
      <p:sp>
        <p:nvSpPr>
          <p:cNvPr id="14" name="CuadroTexto 36"/>
          <p:cNvSpPr txBox="1">
            <a:spLocks noChangeArrowheads="1"/>
          </p:cNvSpPr>
          <p:nvPr/>
        </p:nvSpPr>
        <p:spPr bwMode="auto">
          <a:xfrm>
            <a:off x="10304896" y="2896444"/>
            <a:ext cx="363104" cy="528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s-CL" altLang="es-CL" sz="2800" b="1" dirty="0">
                <a:solidFill>
                  <a:srgbClr val="FF0000"/>
                </a:solidFill>
              </a:rPr>
              <a:t>2</a:t>
            </a:r>
          </a:p>
        </p:txBody>
      </p:sp>
    </p:spTree>
    <p:extLst>
      <p:ext uri="{BB962C8B-B14F-4D97-AF65-F5344CB8AC3E}">
        <p14:creationId xmlns:p14="http://schemas.microsoft.com/office/powerpoint/2010/main" val="2461757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Evaluación como seguimiento de competencias</a:t>
            </a:r>
            <a:endParaRPr lang="en-US" dirty="0"/>
          </a:p>
        </p:txBody>
      </p:sp>
      <p:sp>
        <p:nvSpPr>
          <p:cNvPr id="3" name="Marcador de contenido 2"/>
          <p:cNvSpPr>
            <a:spLocks noGrp="1"/>
          </p:cNvSpPr>
          <p:nvPr>
            <p:ph idx="1"/>
          </p:nvPr>
        </p:nvSpPr>
        <p:spPr>
          <a:xfrm>
            <a:off x="1143000" y="2488475"/>
            <a:ext cx="9872871" cy="4038600"/>
          </a:xfrm>
        </p:spPr>
        <p:txBody>
          <a:bodyPr/>
          <a:lstStyle/>
          <a:p>
            <a:r>
              <a:rPr lang="es-MX" dirty="0" smtClean="0">
                <a:solidFill>
                  <a:schemeClr val="tx1"/>
                </a:solidFill>
              </a:rPr>
              <a:t>Programa de asignatura como mapa de ruta, que muestra competencias y resultados de aprendizaje y contenidos.</a:t>
            </a:r>
          </a:p>
          <a:p>
            <a:r>
              <a:rPr lang="es-MX" dirty="0" smtClean="0">
                <a:solidFill>
                  <a:schemeClr val="tx1"/>
                </a:solidFill>
              </a:rPr>
              <a:t>Contenidos como elementos segundarios. </a:t>
            </a:r>
          </a:p>
          <a:p>
            <a:r>
              <a:rPr lang="es-MX" dirty="0" smtClean="0">
                <a:solidFill>
                  <a:schemeClr val="tx1"/>
                </a:solidFill>
              </a:rPr>
              <a:t>Lo importante son los </a:t>
            </a:r>
            <a:r>
              <a:rPr lang="es-MX" b="1" dirty="0" smtClean="0">
                <a:solidFill>
                  <a:schemeClr val="tx1"/>
                </a:solidFill>
              </a:rPr>
              <a:t>RESULTADOS DE APRENDIZAJE</a:t>
            </a:r>
            <a:endParaRPr lang="en-US" b="1" dirty="0">
              <a:solidFill>
                <a:schemeClr val="tx1"/>
              </a:solidFill>
            </a:endParaRPr>
          </a:p>
        </p:txBody>
      </p:sp>
    </p:spTree>
    <p:extLst>
      <p:ext uri="{BB962C8B-B14F-4D97-AF65-F5344CB8AC3E}">
        <p14:creationId xmlns:p14="http://schemas.microsoft.com/office/powerpoint/2010/main" val="2537958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69770" y="352547"/>
            <a:ext cx="8298180" cy="1318870"/>
          </a:xfrm>
        </p:spPr>
        <p:txBody>
          <a:bodyPr/>
          <a:lstStyle/>
          <a:p>
            <a:r>
              <a:rPr lang="es-CL" b="1" dirty="0" smtClean="0">
                <a:solidFill>
                  <a:schemeClr val="accent1">
                    <a:lumMod val="75000"/>
                  </a:schemeClr>
                </a:solidFill>
                <a:latin typeface="Corbel" panose="020B0503020204020204" pitchFamily="34" charset="0"/>
              </a:rPr>
              <a:t>    </a:t>
            </a:r>
            <a:endParaRPr lang="es-CL" b="1" dirty="0">
              <a:solidFill>
                <a:srgbClr val="0070C0"/>
              </a:solidFill>
              <a:latin typeface="Corbel" panose="020B0503020204020204" pitchFamily="34" charset="0"/>
            </a:endParaRPr>
          </a:p>
        </p:txBody>
      </p:sp>
      <p:sp>
        <p:nvSpPr>
          <p:cNvPr id="5" name="CuadroTexto 4"/>
          <p:cNvSpPr txBox="1"/>
          <p:nvPr/>
        </p:nvSpPr>
        <p:spPr>
          <a:xfrm>
            <a:off x="3595572" y="698085"/>
            <a:ext cx="5046574" cy="830997"/>
          </a:xfrm>
          <a:prstGeom prst="rect">
            <a:avLst/>
          </a:prstGeom>
          <a:noFill/>
        </p:spPr>
        <p:txBody>
          <a:bodyPr wrap="none" rtlCol="0">
            <a:spAutoFit/>
          </a:bodyPr>
          <a:lstStyle/>
          <a:p>
            <a:pPr algn="ctr"/>
            <a:r>
              <a:rPr lang="es-CL" sz="4800" b="1" dirty="0">
                <a:solidFill>
                  <a:srgbClr val="0070C0"/>
                </a:solidFill>
                <a:latin typeface="Corbel" panose="020B0503020204020204" pitchFamily="34" charset="0"/>
              </a:rPr>
              <a:t>Diagnóstico Inicial</a:t>
            </a:r>
            <a:endParaRPr lang="es-CL" sz="4800" b="1" dirty="0">
              <a:solidFill>
                <a:srgbClr val="0070C0"/>
              </a:solidFill>
              <a:latin typeface="Corbel" panose="020B0503020204020204" pitchFamily="34" charset="0"/>
            </a:endParaRPr>
          </a:p>
        </p:txBody>
      </p:sp>
      <p:graphicFrame>
        <p:nvGraphicFramePr>
          <p:cNvPr id="7" name="3 Tabla"/>
          <p:cNvGraphicFramePr>
            <a:graphicFrameLocks noGrp="1"/>
          </p:cNvGraphicFramePr>
          <p:nvPr>
            <p:extLst/>
          </p:nvPr>
        </p:nvGraphicFramePr>
        <p:xfrm>
          <a:off x="2411105" y="1808923"/>
          <a:ext cx="7710985" cy="4332570"/>
        </p:xfrm>
        <a:graphic>
          <a:graphicData uri="http://schemas.openxmlformats.org/drawingml/2006/table">
            <a:tbl>
              <a:tblPr/>
              <a:tblGrid>
                <a:gridCol w="2207434">
                  <a:extLst>
                    <a:ext uri="{9D8B030D-6E8A-4147-A177-3AD203B41FA5}">
                      <a16:colId xmlns:a16="http://schemas.microsoft.com/office/drawing/2014/main" val="20000"/>
                    </a:ext>
                  </a:extLst>
                </a:gridCol>
                <a:gridCol w="871097">
                  <a:extLst>
                    <a:ext uri="{9D8B030D-6E8A-4147-A177-3AD203B41FA5}">
                      <a16:colId xmlns:a16="http://schemas.microsoft.com/office/drawing/2014/main" val="20001"/>
                    </a:ext>
                  </a:extLst>
                </a:gridCol>
                <a:gridCol w="806565">
                  <a:extLst>
                    <a:ext uri="{9D8B030D-6E8A-4147-A177-3AD203B41FA5}">
                      <a16:colId xmlns:a16="http://schemas.microsoft.com/office/drawing/2014/main" val="20002"/>
                    </a:ext>
                  </a:extLst>
                </a:gridCol>
                <a:gridCol w="1202769">
                  <a:extLst>
                    <a:ext uri="{9D8B030D-6E8A-4147-A177-3AD203B41FA5}">
                      <a16:colId xmlns:a16="http://schemas.microsoft.com/office/drawing/2014/main" val="20003"/>
                    </a:ext>
                  </a:extLst>
                </a:gridCol>
                <a:gridCol w="1418939">
                  <a:extLst>
                    <a:ext uri="{9D8B030D-6E8A-4147-A177-3AD203B41FA5}">
                      <a16:colId xmlns:a16="http://schemas.microsoft.com/office/drawing/2014/main" val="20004"/>
                    </a:ext>
                  </a:extLst>
                </a:gridCol>
                <a:gridCol w="1204181">
                  <a:extLst>
                    <a:ext uri="{9D8B030D-6E8A-4147-A177-3AD203B41FA5}">
                      <a16:colId xmlns:a16="http://schemas.microsoft.com/office/drawing/2014/main" val="20005"/>
                    </a:ext>
                  </a:extLst>
                </a:gridCol>
              </a:tblGrid>
              <a:tr h="252148">
                <a:tc rowSpan="3">
                  <a:txBody>
                    <a:bodyPr/>
                    <a:lstStyle/>
                    <a:p>
                      <a:pPr>
                        <a:lnSpc>
                          <a:spcPct val="115000"/>
                        </a:lnSpc>
                        <a:spcAft>
                          <a:spcPts val="0"/>
                        </a:spcAft>
                      </a:pPr>
                      <a:r>
                        <a:rPr lang="es-MX" sz="1400" b="1" dirty="0" smtClean="0">
                          <a:latin typeface="Calibri"/>
                          <a:ea typeface="Calibri"/>
                          <a:cs typeface="Times New Roman"/>
                        </a:rPr>
                        <a:t>Tipo</a:t>
                      </a:r>
                      <a:r>
                        <a:rPr lang="es-MX" sz="1400" b="1" baseline="0" dirty="0" smtClean="0">
                          <a:latin typeface="Calibri"/>
                          <a:ea typeface="Calibri"/>
                          <a:cs typeface="Times New Roman"/>
                        </a:rPr>
                        <a:t> de ítem </a:t>
                      </a:r>
                      <a:r>
                        <a:rPr lang="es-MX" sz="1400" b="1" dirty="0" smtClean="0">
                          <a:latin typeface="Calibri"/>
                          <a:ea typeface="Calibri"/>
                          <a:cs typeface="Times New Roman"/>
                        </a:rPr>
                        <a:t/>
                      </a:r>
                      <a:br>
                        <a:rPr lang="es-MX" sz="1400" b="1" dirty="0" smtClean="0">
                          <a:latin typeface="Calibri"/>
                          <a:ea typeface="Calibri"/>
                          <a:cs typeface="Times New Roman"/>
                        </a:rPr>
                      </a:br>
                      <a:r>
                        <a:rPr lang="es-MX" sz="1400" b="1" dirty="0" smtClean="0">
                          <a:latin typeface="Calibri"/>
                          <a:ea typeface="Calibri"/>
                          <a:cs typeface="Times New Roman"/>
                        </a:rPr>
                        <a:t/>
                      </a:r>
                      <a:br>
                        <a:rPr lang="es-MX" sz="1400" b="1" dirty="0" smtClean="0">
                          <a:latin typeface="Calibri"/>
                          <a:ea typeface="Calibri"/>
                          <a:cs typeface="Times New Roman"/>
                        </a:rPr>
                      </a:br>
                      <a:r>
                        <a:rPr lang="es-MX" sz="1400" b="1" dirty="0" smtClean="0">
                          <a:latin typeface="Calibri"/>
                          <a:ea typeface="Calibri"/>
                          <a:cs typeface="Times New Roman"/>
                        </a:rPr>
                        <a:t/>
                      </a:r>
                      <a:br>
                        <a:rPr lang="es-MX" sz="1400" b="1" dirty="0" smtClean="0">
                          <a:latin typeface="Calibri"/>
                          <a:ea typeface="Calibri"/>
                          <a:cs typeface="Times New Roman"/>
                        </a:rPr>
                      </a:br>
                      <a:endParaRPr lang="es-CL" sz="1400"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gridSpan="5">
                  <a:txBody>
                    <a:bodyPr/>
                    <a:lstStyle/>
                    <a:p>
                      <a:pPr algn="ctr">
                        <a:lnSpc>
                          <a:spcPct val="115000"/>
                        </a:lnSpc>
                        <a:spcAft>
                          <a:spcPts val="0"/>
                        </a:spcAft>
                      </a:pPr>
                      <a:r>
                        <a:rPr lang="es-CL" sz="1400" b="1" baseline="0" dirty="0" smtClean="0">
                          <a:latin typeface="Calibri"/>
                          <a:ea typeface="Calibri"/>
                          <a:cs typeface="Times New Roman"/>
                        </a:rPr>
                        <a:t> Grupo Experimental</a:t>
                      </a:r>
                      <a:endParaRPr lang="es-CL" sz="1400" b="1" dirty="0">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0000"/>
                  </a:ext>
                </a:extLst>
              </a:tr>
              <a:tr h="756445">
                <a:tc vMerge="1">
                  <a:txBody>
                    <a:bodyPr/>
                    <a:lstStyle/>
                    <a:p>
                      <a:endParaRPr lang="es-CL"/>
                    </a:p>
                  </a:txBody>
                  <a:tcPr/>
                </a:tc>
                <a:tc rowSpan="2">
                  <a:txBody>
                    <a:bodyPr/>
                    <a:lstStyle/>
                    <a:p>
                      <a:pPr algn="ctr">
                        <a:lnSpc>
                          <a:spcPct val="115000"/>
                        </a:lnSpc>
                        <a:spcAft>
                          <a:spcPts val="0"/>
                        </a:spcAft>
                      </a:pPr>
                      <a:r>
                        <a:rPr lang="es-MX" sz="1400" b="1" dirty="0">
                          <a:latin typeface="Calibri"/>
                          <a:ea typeface="Calibri"/>
                          <a:cs typeface="Times New Roman"/>
                        </a:rPr>
                        <a:t>N</a:t>
                      </a:r>
                      <a:endParaRPr lang="es-CL" sz="1400" dirty="0">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a:lnSpc>
                          <a:spcPct val="115000"/>
                        </a:lnSpc>
                        <a:spcAft>
                          <a:spcPts val="0"/>
                        </a:spcAft>
                      </a:pPr>
                      <a:r>
                        <a:rPr lang="es-MX" sz="1400" b="1" dirty="0">
                          <a:latin typeface="Calibri"/>
                          <a:ea typeface="Calibri"/>
                          <a:cs typeface="Times New Roman"/>
                        </a:rPr>
                        <a:t>%</a:t>
                      </a:r>
                      <a:endParaRPr lang="es-CL" sz="1400" dirty="0">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gridSpan="3">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s-MX" sz="1400" b="1" dirty="0" smtClean="0">
                        <a:latin typeface="+mn-lt"/>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es-MX" sz="1400" b="1" dirty="0" smtClean="0">
                          <a:latin typeface="+mn-lt"/>
                          <a:ea typeface="Calibri"/>
                          <a:cs typeface="Times New Roman"/>
                        </a:rPr>
                        <a:t>Calidad</a:t>
                      </a:r>
                      <a:r>
                        <a:rPr lang="es-MX" sz="1400" b="1" baseline="0" dirty="0" smtClean="0">
                          <a:latin typeface="+mn-lt"/>
                          <a:ea typeface="Calibri"/>
                          <a:cs typeface="Times New Roman"/>
                        </a:rPr>
                        <a:t> de construcción</a:t>
                      </a:r>
                      <a:endParaRPr lang="es-CL" sz="1400" dirty="0" smtClean="0">
                        <a:latin typeface="+mn-lt"/>
                        <a:ea typeface="Calibri"/>
                        <a:cs typeface="Times New Roman"/>
                      </a:endParaRPr>
                    </a:p>
                    <a:p>
                      <a:pPr algn="ctr">
                        <a:lnSpc>
                          <a:spcPct val="115000"/>
                        </a:lnSpc>
                        <a:spcAft>
                          <a:spcPts val="0"/>
                        </a:spcAft>
                      </a:pPr>
                      <a:endParaRPr lang="es-CL" sz="1400" dirty="0">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0001"/>
                  </a:ext>
                </a:extLst>
              </a:tr>
              <a:tr h="276709">
                <a:tc vMerge="1">
                  <a:txBody>
                    <a:bodyPr/>
                    <a:lstStyle/>
                    <a:p>
                      <a:endParaRPr lang="es-CL"/>
                    </a:p>
                  </a:txBody>
                  <a:tcPr/>
                </a:tc>
                <a:tc vMerge="1">
                  <a:txBody>
                    <a:bodyPr/>
                    <a:lstStyle/>
                    <a:p>
                      <a:endParaRPr lang="es-CL"/>
                    </a:p>
                  </a:txBody>
                  <a:tcPr/>
                </a:tc>
                <a:tc vMerge="1">
                  <a:txBody>
                    <a:bodyPr/>
                    <a:lstStyle/>
                    <a:p>
                      <a:endParaRPr lang="es-CL"/>
                    </a:p>
                  </a:txBody>
                  <a:tcPr/>
                </a:tc>
                <a:tc>
                  <a:txBody>
                    <a:bodyPr/>
                    <a:lstStyle/>
                    <a:p>
                      <a:pPr algn="ctr">
                        <a:lnSpc>
                          <a:spcPct val="115000"/>
                        </a:lnSpc>
                        <a:spcAft>
                          <a:spcPts val="0"/>
                        </a:spcAft>
                      </a:pPr>
                      <a:r>
                        <a:rPr lang="es-MX" sz="1400" b="1" dirty="0" smtClean="0">
                          <a:latin typeface="Calibri"/>
                          <a:ea typeface="Calibri"/>
                          <a:cs typeface="Times New Roman"/>
                        </a:rPr>
                        <a:t>% Nivel 1</a:t>
                      </a:r>
                      <a:endParaRPr lang="es-CL" sz="1400" dirty="0">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MX" sz="1400" b="1" dirty="0" smtClean="0">
                          <a:latin typeface="Calibri"/>
                          <a:ea typeface="Calibri"/>
                          <a:cs typeface="Times New Roman"/>
                        </a:rPr>
                        <a:t>% Nivel 2</a:t>
                      </a:r>
                      <a:endParaRPr lang="es-CL" sz="1400" dirty="0">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MX" sz="1400" b="1" dirty="0" smtClean="0">
                          <a:latin typeface="Calibri"/>
                          <a:ea typeface="Calibri"/>
                          <a:cs typeface="Times New Roman"/>
                        </a:rPr>
                        <a:t>% Nivel 3</a:t>
                      </a:r>
                      <a:endParaRPr lang="es-CL" sz="1400" dirty="0">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252148">
                <a:tc>
                  <a:txBody>
                    <a:bodyPr/>
                    <a:lstStyle/>
                    <a:p>
                      <a:pPr>
                        <a:lnSpc>
                          <a:spcPct val="115000"/>
                        </a:lnSpc>
                        <a:spcAft>
                          <a:spcPts val="0"/>
                        </a:spcAft>
                      </a:pPr>
                      <a:r>
                        <a:rPr lang="es-MX" sz="1400" dirty="0" smtClean="0">
                          <a:latin typeface="Calibri"/>
                          <a:ea typeface="Calibri"/>
                          <a:cs typeface="Times New Roman"/>
                        </a:rPr>
                        <a:t>Análisis</a:t>
                      </a:r>
                      <a:r>
                        <a:rPr lang="es-MX" sz="1400" baseline="0" dirty="0" smtClean="0">
                          <a:latin typeface="Calibri"/>
                          <a:ea typeface="Calibri"/>
                          <a:cs typeface="Times New Roman"/>
                        </a:rPr>
                        <a:t> de caso </a:t>
                      </a:r>
                      <a:endParaRPr lang="es-CL" sz="1400"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764</a:t>
                      </a:r>
                      <a:endParaRPr lang="es-CL" sz="1400" dirty="0">
                        <a:solidFill>
                          <a:schemeClr val="tx1"/>
                        </a:solidFill>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17.3</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17.9</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54.5</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27.6</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04297">
                <a:tc>
                  <a:txBody>
                    <a:bodyPr/>
                    <a:lstStyle/>
                    <a:p>
                      <a:pPr>
                        <a:lnSpc>
                          <a:spcPct val="115000"/>
                        </a:lnSpc>
                        <a:spcAft>
                          <a:spcPts val="0"/>
                        </a:spcAft>
                      </a:pPr>
                      <a:r>
                        <a:rPr lang="es-CL" sz="1400" dirty="0" smtClean="0">
                          <a:latin typeface="Calibri"/>
                          <a:ea typeface="Calibri"/>
                          <a:cs typeface="Times New Roman"/>
                        </a:rPr>
                        <a:t>Resolución</a:t>
                      </a:r>
                      <a:r>
                        <a:rPr lang="es-CL" sz="1400" baseline="0" dirty="0" smtClean="0">
                          <a:latin typeface="Calibri"/>
                          <a:ea typeface="Calibri"/>
                          <a:cs typeface="Times New Roman"/>
                        </a:rPr>
                        <a:t> de problemas simples </a:t>
                      </a:r>
                      <a:endParaRPr lang="es-CL" sz="1400"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78</a:t>
                      </a:r>
                      <a:endParaRPr lang="es-CL" sz="1400" dirty="0">
                        <a:solidFill>
                          <a:schemeClr val="tx1"/>
                        </a:solidFill>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1.8</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53.9</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37</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9.1</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2453">
                <a:tc>
                  <a:txBody>
                    <a:bodyPr/>
                    <a:lstStyle/>
                    <a:p>
                      <a:pPr>
                        <a:lnSpc>
                          <a:spcPct val="115000"/>
                        </a:lnSpc>
                        <a:spcAft>
                          <a:spcPts val="0"/>
                        </a:spcAft>
                      </a:pPr>
                      <a:r>
                        <a:rPr lang="es-CL" sz="1400" dirty="0" smtClean="0">
                          <a:latin typeface="Calibri"/>
                          <a:ea typeface="Calibri"/>
                          <a:cs typeface="Times New Roman"/>
                        </a:rPr>
                        <a:t>Desarrollo</a:t>
                      </a:r>
                      <a:r>
                        <a:rPr lang="es-CL" sz="1400" baseline="0" dirty="0" smtClean="0">
                          <a:latin typeface="Calibri"/>
                          <a:ea typeface="Calibri"/>
                          <a:cs typeface="Times New Roman"/>
                        </a:rPr>
                        <a:t> breve</a:t>
                      </a:r>
                      <a:endParaRPr lang="es-CL" sz="1400"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747</a:t>
                      </a:r>
                      <a:endParaRPr lang="es-CL" sz="1400" dirty="0">
                        <a:solidFill>
                          <a:schemeClr val="tx1"/>
                        </a:solidFill>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16.9</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51.8</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44.3</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3.9</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2148">
                <a:tc>
                  <a:txBody>
                    <a:bodyPr/>
                    <a:lstStyle/>
                    <a:p>
                      <a:pPr>
                        <a:lnSpc>
                          <a:spcPct val="115000"/>
                        </a:lnSpc>
                        <a:spcAft>
                          <a:spcPts val="0"/>
                        </a:spcAft>
                      </a:pPr>
                      <a:r>
                        <a:rPr lang="es-CL" sz="1400" u="none" dirty="0" smtClean="0">
                          <a:latin typeface="Calibri"/>
                          <a:ea typeface="Calibri"/>
                          <a:cs typeface="Times New Roman"/>
                        </a:rPr>
                        <a:t>Desarrollo</a:t>
                      </a:r>
                      <a:r>
                        <a:rPr lang="es-CL" sz="1400" u="none" baseline="0" dirty="0" smtClean="0">
                          <a:latin typeface="Calibri"/>
                          <a:ea typeface="Calibri"/>
                          <a:cs typeface="Times New Roman"/>
                        </a:rPr>
                        <a:t> extenso</a:t>
                      </a:r>
                      <a:endParaRPr lang="es-CL" sz="1400" u="none"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68</a:t>
                      </a:r>
                      <a:endParaRPr lang="es-CL" sz="1400" dirty="0">
                        <a:solidFill>
                          <a:schemeClr val="tx1"/>
                        </a:solidFill>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1.5</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10.8</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33.9</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55.3</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2148">
                <a:tc>
                  <a:txBody>
                    <a:bodyPr/>
                    <a:lstStyle/>
                    <a:p>
                      <a:pPr>
                        <a:lnSpc>
                          <a:spcPct val="115000"/>
                        </a:lnSpc>
                        <a:spcAft>
                          <a:spcPts val="0"/>
                        </a:spcAft>
                      </a:pPr>
                      <a:r>
                        <a:rPr lang="es-CL" sz="1400" b="1" u="none" dirty="0" smtClean="0">
                          <a:latin typeface="Calibri"/>
                          <a:ea typeface="Calibri"/>
                          <a:cs typeface="Times New Roman"/>
                        </a:rPr>
                        <a:t>Respuesta</a:t>
                      </a:r>
                      <a:r>
                        <a:rPr lang="es-CL" sz="1400" b="1" u="none" baseline="0" dirty="0" smtClean="0">
                          <a:latin typeface="Calibri"/>
                          <a:ea typeface="Calibri"/>
                          <a:cs typeface="Times New Roman"/>
                        </a:rPr>
                        <a:t> Abierta</a:t>
                      </a:r>
                      <a:endParaRPr lang="es-CL" sz="1400" b="1" u="none"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1657</a:t>
                      </a:r>
                      <a:endParaRPr lang="es-CL" sz="1400" b="1" dirty="0">
                        <a:solidFill>
                          <a:schemeClr val="tx1"/>
                        </a:solidFill>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37.5</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33.6</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400" b="1" dirty="0" smtClean="0">
                          <a:solidFill>
                            <a:srgbClr val="FF0000"/>
                          </a:solidFill>
                          <a:latin typeface="Calibri"/>
                          <a:ea typeface="Calibri"/>
                          <a:cs typeface="Times New Roman"/>
                        </a:rPr>
                        <a:t>42.4</a:t>
                      </a:r>
                      <a:endParaRPr lang="es-CL" sz="1400" b="1" dirty="0">
                        <a:solidFill>
                          <a:srgbClr val="FF0000"/>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24</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278058">
                <a:tc>
                  <a:txBody>
                    <a:bodyPr/>
                    <a:lstStyle/>
                    <a:p>
                      <a:pPr>
                        <a:lnSpc>
                          <a:spcPct val="115000"/>
                        </a:lnSpc>
                        <a:spcAft>
                          <a:spcPts val="0"/>
                        </a:spcAft>
                      </a:pPr>
                      <a:r>
                        <a:rPr lang="es-CL" sz="1400" dirty="0" smtClean="0">
                          <a:latin typeface="Calibri"/>
                          <a:ea typeface="Calibri"/>
                          <a:cs typeface="Times New Roman"/>
                        </a:rPr>
                        <a:t>Alternativas</a:t>
                      </a:r>
                      <a:r>
                        <a:rPr lang="es-CL" sz="1400" baseline="0" dirty="0" smtClean="0">
                          <a:latin typeface="Calibri"/>
                          <a:ea typeface="Calibri"/>
                          <a:cs typeface="Times New Roman"/>
                        </a:rPr>
                        <a:t> </a:t>
                      </a:r>
                      <a:endParaRPr lang="es-CL" sz="1400"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1971</a:t>
                      </a:r>
                      <a:endParaRPr lang="es-CL" sz="1400" dirty="0">
                        <a:solidFill>
                          <a:schemeClr val="tx1"/>
                        </a:solidFill>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44.7</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93.3</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5.9</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0.8</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78058">
                <a:tc>
                  <a:txBody>
                    <a:bodyPr/>
                    <a:lstStyle/>
                    <a:p>
                      <a:pPr>
                        <a:lnSpc>
                          <a:spcPct val="115000"/>
                        </a:lnSpc>
                        <a:spcAft>
                          <a:spcPts val="0"/>
                        </a:spcAft>
                      </a:pPr>
                      <a:r>
                        <a:rPr lang="es-CL" sz="1400" dirty="0" err="1" smtClean="0">
                          <a:latin typeface="Calibri"/>
                          <a:ea typeface="Calibri"/>
                          <a:cs typeface="Times New Roman"/>
                        </a:rPr>
                        <a:t>Completación</a:t>
                      </a:r>
                      <a:r>
                        <a:rPr lang="es-CL" sz="1400" baseline="0" dirty="0" smtClean="0">
                          <a:latin typeface="Calibri"/>
                          <a:ea typeface="Calibri"/>
                          <a:cs typeface="Times New Roman"/>
                        </a:rPr>
                        <a:t> </a:t>
                      </a:r>
                      <a:endParaRPr lang="es-CL" sz="1400"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208</a:t>
                      </a:r>
                      <a:endParaRPr lang="es-CL" sz="1400" dirty="0">
                        <a:solidFill>
                          <a:schemeClr val="tx1"/>
                        </a:solidFill>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4.8</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94.7</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4.8</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0.5</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47752">
                <a:tc>
                  <a:txBody>
                    <a:bodyPr/>
                    <a:lstStyle/>
                    <a:p>
                      <a:pPr>
                        <a:lnSpc>
                          <a:spcPct val="115000"/>
                        </a:lnSpc>
                        <a:spcAft>
                          <a:spcPts val="0"/>
                        </a:spcAft>
                      </a:pPr>
                      <a:r>
                        <a:rPr lang="es-CL" sz="1400" dirty="0" smtClean="0">
                          <a:latin typeface="Calibri"/>
                          <a:ea typeface="Calibri"/>
                          <a:cs typeface="Times New Roman"/>
                        </a:rPr>
                        <a:t>Verdadero</a:t>
                      </a:r>
                      <a:r>
                        <a:rPr lang="es-CL" sz="1400" baseline="0" dirty="0" smtClean="0">
                          <a:latin typeface="Calibri"/>
                          <a:ea typeface="Calibri"/>
                          <a:cs typeface="Times New Roman"/>
                        </a:rPr>
                        <a:t> o falso</a:t>
                      </a:r>
                      <a:endParaRPr lang="es-CL" sz="1400"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565</a:t>
                      </a:r>
                      <a:endParaRPr lang="es-CL" sz="1400" dirty="0">
                        <a:solidFill>
                          <a:schemeClr val="tx1"/>
                        </a:solidFill>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13</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96.1</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3.3</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dirty="0" smtClean="0">
                          <a:solidFill>
                            <a:schemeClr val="tx1"/>
                          </a:solidFill>
                          <a:latin typeface="Calibri"/>
                          <a:ea typeface="Calibri"/>
                          <a:cs typeface="Times New Roman"/>
                        </a:rPr>
                        <a:t>0.6</a:t>
                      </a:r>
                      <a:endParaRPr lang="es-CL" sz="1400"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78058">
                <a:tc>
                  <a:txBody>
                    <a:bodyPr/>
                    <a:lstStyle/>
                    <a:p>
                      <a:pPr>
                        <a:lnSpc>
                          <a:spcPct val="115000"/>
                        </a:lnSpc>
                        <a:spcAft>
                          <a:spcPts val="0"/>
                        </a:spcAft>
                      </a:pPr>
                      <a:r>
                        <a:rPr lang="es-CL" sz="1400" b="1" baseline="0" dirty="0" smtClean="0">
                          <a:latin typeface="Calibri"/>
                          <a:ea typeface="Calibri"/>
                          <a:cs typeface="Times New Roman"/>
                        </a:rPr>
                        <a:t>Respuesta Cerrada </a:t>
                      </a:r>
                      <a:endParaRPr lang="es-CL" sz="1400" b="1"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2744</a:t>
                      </a:r>
                      <a:endParaRPr lang="es-CL" sz="1400" b="1" dirty="0">
                        <a:solidFill>
                          <a:schemeClr val="tx1"/>
                        </a:solidFill>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62.5</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400" b="1" dirty="0" smtClean="0">
                          <a:solidFill>
                            <a:srgbClr val="FF0000"/>
                          </a:solidFill>
                          <a:latin typeface="Calibri"/>
                          <a:ea typeface="Calibri"/>
                          <a:cs typeface="Times New Roman"/>
                        </a:rPr>
                        <a:t>94.7</a:t>
                      </a:r>
                      <a:endParaRPr lang="es-CL" sz="1400" b="1" dirty="0">
                        <a:solidFill>
                          <a:srgbClr val="FF0000"/>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4.7</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0.6</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52148">
                <a:tc>
                  <a:txBody>
                    <a:bodyPr/>
                    <a:lstStyle/>
                    <a:p>
                      <a:pPr>
                        <a:lnSpc>
                          <a:spcPct val="115000"/>
                        </a:lnSpc>
                        <a:spcAft>
                          <a:spcPts val="0"/>
                        </a:spcAft>
                      </a:pPr>
                      <a:r>
                        <a:rPr lang="es-MX" sz="1400" b="1" dirty="0">
                          <a:latin typeface="Calibri"/>
                          <a:ea typeface="Calibri"/>
                          <a:cs typeface="Times New Roman"/>
                        </a:rPr>
                        <a:t>Total</a:t>
                      </a:r>
                      <a:endParaRPr lang="es-CL" sz="1400" dirty="0">
                        <a:latin typeface="Calibri"/>
                        <a:ea typeface="Calibri"/>
                        <a:cs typeface="Times New Roman"/>
                      </a:endParaRPr>
                    </a:p>
                  </a:txBody>
                  <a:tcPr marL="52107" marR="5210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4401</a:t>
                      </a:r>
                      <a:endParaRPr lang="es-CL" sz="1400" b="1" dirty="0">
                        <a:solidFill>
                          <a:schemeClr val="tx1"/>
                        </a:solidFill>
                        <a:latin typeface="Calibri"/>
                        <a:ea typeface="Calibri"/>
                        <a:cs typeface="Times New Roman"/>
                      </a:endParaRPr>
                    </a:p>
                  </a:txBody>
                  <a:tcPr marL="52107" marR="5210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b="1" dirty="0" smtClean="0">
                          <a:solidFill>
                            <a:schemeClr val="tx1"/>
                          </a:solidFill>
                          <a:latin typeface="Calibri"/>
                          <a:ea typeface="Calibri"/>
                          <a:cs typeface="Times New Roman"/>
                        </a:rPr>
                        <a:t>100</a:t>
                      </a:r>
                      <a:endParaRPr lang="es-CL" sz="1400" b="1" dirty="0">
                        <a:solidFill>
                          <a:schemeClr val="tx1"/>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b="1" dirty="0" smtClean="0">
                          <a:solidFill>
                            <a:srgbClr val="FF0000"/>
                          </a:solidFill>
                          <a:latin typeface="Calibri"/>
                          <a:ea typeface="Calibri"/>
                          <a:cs typeface="Times New Roman"/>
                        </a:rPr>
                        <a:t>64.2</a:t>
                      </a:r>
                      <a:endParaRPr lang="es-CL" sz="1400" b="1" dirty="0">
                        <a:solidFill>
                          <a:srgbClr val="FF0000"/>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b="1" dirty="0" smtClean="0">
                          <a:solidFill>
                            <a:srgbClr val="FF0000"/>
                          </a:solidFill>
                          <a:latin typeface="Calibri"/>
                          <a:ea typeface="Calibri"/>
                          <a:cs typeface="Times New Roman"/>
                        </a:rPr>
                        <a:t>23.6</a:t>
                      </a:r>
                      <a:endParaRPr lang="es-CL" sz="1400" b="1" dirty="0">
                        <a:solidFill>
                          <a:srgbClr val="FF0000"/>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L" sz="1400" b="1" dirty="0" smtClean="0">
                          <a:solidFill>
                            <a:srgbClr val="FF0000"/>
                          </a:solidFill>
                          <a:latin typeface="Calibri"/>
                          <a:ea typeface="Calibri"/>
                          <a:cs typeface="Times New Roman"/>
                        </a:rPr>
                        <a:t>12.2</a:t>
                      </a:r>
                      <a:endParaRPr lang="es-CL" sz="1400" b="1" dirty="0">
                        <a:solidFill>
                          <a:srgbClr val="FF0000"/>
                        </a:solidFill>
                        <a:latin typeface="Calibri"/>
                        <a:ea typeface="Calibri"/>
                        <a:cs typeface="Times New Roman"/>
                      </a:endParaRPr>
                    </a:p>
                  </a:txBody>
                  <a:tcPr marL="52107" marR="5210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616762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Título"/>
          <p:cNvSpPr>
            <a:spLocks noGrp="1"/>
          </p:cNvSpPr>
          <p:nvPr>
            <p:ph type="title"/>
          </p:nvPr>
        </p:nvSpPr>
        <p:spPr>
          <a:xfrm>
            <a:off x="2100060" y="704117"/>
            <a:ext cx="7338401" cy="723047"/>
          </a:xfrm>
        </p:spPr>
        <p:txBody>
          <a:bodyPr/>
          <a:lstStyle/>
          <a:p>
            <a:pPr eaLnBrk="1" hangingPunct="1"/>
            <a:r>
              <a:rPr lang="es-CL" altLang="es-CL" b="1" dirty="0" smtClean="0">
                <a:solidFill>
                  <a:srgbClr val="0070C0"/>
                </a:solidFill>
                <a:latin typeface="Corbel" panose="020B0503020204020204" pitchFamily="34" charset="0"/>
              </a:rPr>
              <a:t>Es diferente?</a:t>
            </a:r>
          </a:p>
        </p:txBody>
      </p:sp>
      <p:graphicFrame>
        <p:nvGraphicFramePr>
          <p:cNvPr id="4" name="3 Marcador de contenido"/>
          <p:cNvGraphicFramePr>
            <a:graphicFrameLocks noGrp="1"/>
          </p:cNvGraphicFramePr>
          <p:nvPr>
            <p:ph idx="1"/>
            <p:extLst/>
          </p:nvPr>
        </p:nvGraphicFramePr>
        <p:xfrm>
          <a:off x="2239760" y="1546638"/>
          <a:ext cx="7780541" cy="4074401"/>
        </p:xfrm>
        <a:graphic>
          <a:graphicData uri="http://schemas.openxmlformats.org/drawingml/2006/table">
            <a:tbl>
              <a:tblPr firstRow="1" bandRow="1">
                <a:tableStyleId>{D7AC3CCA-C797-4891-BE02-D94E43425B78}</a:tableStyleId>
              </a:tblPr>
              <a:tblGrid>
                <a:gridCol w="2314044">
                  <a:extLst>
                    <a:ext uri="{9D8B030D-6E8A-4147-A177-3AD203B41FA5}">
                      <a16:colId xmlns:a16="http://schemas.microsoft.com/office/drawing/2014/main" val="20000"/>
                    </a:ext>
                  </a:extLst>
                </a:gridCol>
                <a:gridCol w="2735997">
                  <a:extLst>
                    <a:ext uri="{9D8B030D-6E8A-4147-A177-3AD203B41FA5}">
                      <a16:colId xmlns:a16="http://schemas.microsoft.com/office/drawing/2014/main" val="20001"/>
                    </a:ext>
                  </a:extLst>
                </a:gridCol>
                <a:gridCol w="2730500">
                  <a:extLst>
                    <a:ext uri="{9D8B030D-6E8A-4147-A177-3AD203B41FA5}">
                      <a16:colId xmlns:a16="http://schemas.microsoft.com/office/drawing/2014/main" val="20002"/>
                    </a:ext>
                  </a:extLst>
                </a:gridCol>
              </a:tblGrid>
              <a:tr h="447263">
                <a:tc>
                  <a:txBody>
                    <a:bodyPr/>
                    <a:lstStyle/>
                    <a:p>
                      <a:pPr algn="ctr"/>
                      <a:r>
                        <a:rPr lang="es-CL" sz="1800" b="1" dirty="0" smtClean="0">
                          <a:latin typeface="Corbel" panose="020B0503020204020204" pitchFamily="34" charset="0"/>
                        </a:rPr>
                        <a:t>Nivel 1</a:t>
                      </a:r>
                      <a:endParaRPr lang="es-CL" sz="1800" b="1" dirty="0">
                        <a:latin typeface="Corbel" panose="020B0503020204020204" pitchFamily="34" charset="0"/>
                      </a:endParaRPr>
                    </a:p>
                  </a:txBody>
                  <a:tcPr marT="45729" marB="45729">
                    <a:solidFill>
                      <a:srgbClr val="FF0066"/>
                    </a:solidFill>
                  </a:tcPr>
                </a:tc>
                <a:tc>
                  <a:txBody>
                    <a:bodyPr/>
                    <a:lstStyle/>
                    <a:p>
                      <a:pPr algn="ctr"/>
                      <a:r>
                        <a:rPr lang="es-CL" sz="1600" b="1" dirty="0" smtClean="0">
                          <a:latin typeface="Corbel" panose="020B0503020204020204" pitchFamily="34" charset="0"/>
                        </a:rPr>
                        <a:t>Nivel</a:t>
                      </a:r>
                      <a:r>
                        <a:rPr lang="es-CL" sz="1600" b="1" baseline="0" dirty="0" smtClean="0">
                          <a:latin typeface="Corbel" panose="020B0503020204020204" pitchFamily="34" charset="0"/>
                        </a:rPr>
                        <a:t> 2</a:t>
                      </a:r>
                      <a:endParaRPr lang="es-CL" sz="1600" b="1" dirty="0" smtClean="0">
                        <a:latin typeface="Corbel" panose="020B0503020204020204" pitchFamily="34" charset="0"/>
                      </a:endParaRPr>
                    </a:p>
                  </a:txBody>
                  <a:tcPr marT="45729" marB="45729">
                    <a:solidFill>
                      <a:srgbClr val="00B0F0"/>
                    </a:solidFill>
                  </a:tcPr>
                </a:tc>
                <a:tc>
                  <a:txBody>
                    <a:bodyPr/>
                    <a:lstStyle/>
                    <a:p>
                      <a:pPr algn="ctr"/>
                      <a:r>
                        <a:rPr lang="es-CL" sz="1600" b="1" dirty="0" smtClean="0">
                          <a:latin typeface="Corbel" panose="020B0503020204020204" pitchFamily="34" charset="0"/>
                        </a:rPr>
                        <a:t>Nivel 3</a:t>
                      </a:r>
                    </a:p>
                  </a:txBody>
                  <a:tcPr marT="45729" marB="45729">
                    <a:solidFill>
                      <a:srgbClr val="53EF71"/>
                    </a:solidFill>
                  </a:tcPr>
                </a:tc>
                <a:extLst>
                  <a:ext uri="{0D108BD9-81ED-4DB2-BD59-A6C34878D82A}">
                    <a16:rowId xmlns:a16="http://schemas.microsoft.com/office/drawing/2014/main" val="10000"/>
                  </a:ext>
                </a:extLst>
              </a:tr>
              <a:tr h="2057409">
                <a:tc>
                  <a:txBody>
                    <a:bodyPr/>
                    <a:lstStyle/>
                    <a:p>
                      <a:pPr algn="just"/>
                      <a:r>
                        <a:rPr lang="es-CL" sz="1600" b="0" dirty="0" smtClean="0">
                          <a:latin typeface="Corbel" panose="020B0503020204020204" pitchFamily="34" charset="0"/>
                        </a:rPr>
                        <a:t>Guillermo tuvo un accidente automovilístico. Su corteza pre frontal dorso lateral e hipotálamo ventral quedaron destruidos.</a:t>
                      </a:r>
                    </a:p>
                    <a:p>
                      <a:pPr algn="just"/>
                      <a:r>
                        <a:rPr lang="es-CL" sz="1600" b="1" dirty="0" smtClean="0">
                          <a:latin typeface="Corbel" panose="020B0503020204020204" pitchFamily="34" charset="0"/>
                        </a:rPr>
                        <a:t>Dibuje y rotule </a:t>
                      </a:r>
                      <a:r>
                        <a:rPr lang="es-CL" sz="1600" b="0" dirty="0" smtClean="0">
                          <a:latin typeface="Corbel" panose="020B0503020204020204" pitchFamily="34" charset="0"/>
                        </a:rPr>
                        <a:t>el corte sagital del cerebro, rotulando al menos 10 estructuras dañadas.</a:t>
                      </a:r>
                    </a:p>
                  </a:txBody>
                  <a:tcPr marT="45729" marB="45729">
                    <a:solidFill>
                      <a:schemeClr val="bg1"/>
                    </a:solidFill>
                  </a:tcPr>
                </a:tc>
                <a:tc>
                  <a:txBody>
                    <a:bodyPr/>
                    <a:lstStyle/>
                    <a:p>
                      <a:pPr algn="just"/>
                      <a:r>
                        <a:rPr lang="es-CL" sz="1600" b="0" dirty="0" smtClean="0">
                          <a:latin typeface="Corbel" panose="020B0503020204020204" pitchFamily="34" charset="0"/>
                        </a:rPr>
                        <a:t>Guillermo tiene un accidente automovilístico. Se han dañado estructuras de la corteza cerebral. La madre escucha al doctor plantear: </a:t>
                      </a:r>
                      <a:r>
                        <a:rPr lang="es-CL" sz="1600" b="0" i="1" dirty="0" smtClean="0">
                          <a:latin typeface="Corbel" panose="020B0503020204020204" pitchFamily="34" charset="0"/>
                        </a:rPr>
                        <a:t>“es necesario administrarle, externamente, sustancias como: insulina, dopamina, </a:t>
                      </a:r>
                      <a:r>
                        <a:rPr lang="es-CL" sz="1600" b="0" i="1" dirty="0" err="1" smtClean="0">
                          <a:latin typeface="Corbel" panose="020B0503020204020204" pitchFamily="34" charset="0"/>
                        </a:rPr>
                        <a:t>leptina</a:t>
                      </a:r>
                      <a:r>
                        <a:rPr lang="es-CL" sz="1600" b="0" i="1" dirty="0" smtClean="0">
                          <a:latin typeface="Corbel" panose="020B0503020204020204" pitchFamily="34" charset="0"/>
                        </a:rPr>
                        <a:t>, péptidos… para regularlo”</a:t>
                      </a:r>
                    </a:p>
                    <a:p>
                      <a:pPr algn="just"/>
                      <a:endParaRPr lang="es-CL" sz="800" b="0" dirty="0" smtClean="0">
                        <a:latin typeface="Corbel" panose="020B0503020204020204" pitchFamily="34" charset="0"/>
                      </a:endParaRPr>
                    </a:p>
                    <a:p>
                      <a:pPr algn="just"/>
                      <a:r>
                        <a:rPr lang="es-CL" sz="1600" b="1" dirty="0" smtClean="0">
                          <a:latin typeface="Corbel" panose="020B0503020204020204" pitchFamily="34" charset="0"/>
                        </a:rPr>
                        <a:t>Infiera</a:t>
                      </a:r>
                      <a:r>
                        <a:rPr lang="es-CL" sz="1600" b="0" dirty="0" smtClean="0">
                          <a:latin typeface="Corbel" panose="020B0503020204020204" pitchFamily="34" charset="0"/>
                        </a:rPr>
                        <a:t> las áreas de la corteza cerebral que han sido dañadas,</a:t>
                      </a:r>
                      <a:r>
                        <a:rPr lang="es-CL" sz="1600" b="0" baseline="0" dirty="0" smtClean="0">
                          <a:latin typeface="Corbel" panose="020B0503020204020204" pitchFamily="34" charset="0"/>
                        </a:rPr>
                        <a:t> </a:t>
                      </a:r>
                      <a:r>
                        <a:rPr lang="es-CL" sz="1600" b="0" dirty="0" smtClean="0">
                          <a:latin typeface="Corbel" panose="020B0503020204020204" pitchFamily="34" charset="0"/>
                        </a:rPr>
                        <a:t>a partir de las indicaciones médicas.</a:t>
                      </a:r>
                    </a:p>
                  </a:txBody>
                  <a:tcPr marT="45729" marB="45729">
                    <a:solidFill>
                      <a:schemeClr val="bg1"/>
                    </a:solidFill>
                  </a:tcPr>
                </a:tc>
                <a:tc>
                  <a:txBody>
                    <a:bodyPr/>
                    <a:lstStyle/>
                    <a:p>
                      <a:pPr algn="just"/>
                      <a:r>
                        <a:rPr lang="es-CL" sz="1600" b="0" dirty="0" smtClean="0">
                          <a:latin typeface="Corbel" panose="020B0503020204020204" pitchFamily="34" charset="0"/>
                        </a:rPr>
                        <a:t>Guillermo tuvo un accidente automovilístico. Su corteza pre frontal dorso lateral e hipotálamo ventral quedaron destruidas.</a:t>
                      </a:r>
                    </a:p>
                    <a:p>
                      <a:pPr algn="just"/>
                      <a:r>
                        <a:rPr lang="es-CL" sz="1600" b="1" i="0" dirty="0" smtClean="0">
                          <a:latin typeface="Corbel" panose="020B0503020204020204" pitchFamily="34" charset="0"/>
                        </a:rPr>
                        <a:t>Evalúe</a:t>
                      </a:r>
                      <a:r>
                        <a:rPr lang="es-CL" sz="1600" b="0" i="0" dirty="0" smtClean="0">
                          <a:latin typeface="Corbel" panose="020B0503020204020204" pitchFamily="34" charset="0"/>
                        </a:rPr>
                        <a:t> la gravedad de Guillermo, explicando tres posibles consecuencias según las estructuras dañadas.  Además,</a:t>
                      </a:r>
                      <a:r>
                        <a:rPr lang="es-CL" sz="1600" b="0" i="0" baseline="0" dirty="0" smtClean="0">
                          <a:latin typeface="Corbel" panose="020B0503020204020204" pitchFamily="34" charset="0"/>
                        </a:rPr>
                        <a:t> como psicólogo,</a:t>
                      </a:r>
                      <a:r>
                        <a:rPr lang="es-CL" sz="1600" b="1" i="0" baseline="0" dirty="0" smtClean="0">
                          <a:latin typeface="Corbel" panose="020B0503020204020204" pitchFamily="34" charset="0"/>
                        </a:rPr>
                        <a:t> s</a:t>
                      </a:r>
                      <a:r>
                        <a:rPr lang="es-CL" sz="1600" b="1" i="0" dirty="0" smtClean="0">
                          <a:latin typeface="Corbel" panose="020B0503020204020204" pitchFamily="34" charset="0"/>
                        </a:rPr>
                        <a:t>ugiera</a:t>
                      </a:r>
                      <a:r>
                        <a:rPr lang="es-CL" sz="1600" b="0" i="0" baseline="0" dirty="0" smtClean="0">
                          <a:latin typeface="Corbel" panose="020B0503020204020204" pitchFamily="34" charset="0"/>
                        </a:rPr>
                        <a:t> 1 estrategia que </a:t>
                      </a:r>
                      <a:r>
                        <a:rPr lang="es-CL" sz="1600" b="0" i="0" dirty="0" smtClean="0">
                          <a:latin typeface="Corbel" panose="020B0503020204020204" pitchFamily="34" charset="0"/>
                        </a:rPr>
                        <a:t>permita mejorar su calidad de vida tras, compensando los</a:t>
                      </a:r>
                      <a:r>
                        <a:rPr lang="es-CL" sz="1600" b="0" i="0" baseline="0" dirty="0" smtClean="0">
                          <a:latin typeface="Corbel" panose="020B0503020204020204" pitchFamily="34" charset="0"/>
                        </a:rPr>
                        <a:t> efectos</a:t>
                      </a:r>
                      <a:r>
                        <a:rPr lang="es-CL" sz="1600" b="0" i="0" dirty="0" smtClean="0">
                          <a:latin typeface="Corbel" panose="020B0503020204020204" pitchFamily="34" charset="0"/>
                        </a:rPr>
                        <a:t> del accidente.</a:t>
                      </a:r>
                    </a:p>
                  </a:txBody>
                  <a:tcPr marT="45729" marB="45729">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242380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p:cNvSpPr>
            <a:spLocks noGrp="1"/>
          </p:cNvSpPr>
          <p:nvPr>
            <p:ph type="title"/>
          </p:nvPr>
        </p:nvSpPr>
        <p:spPr>
          <a:xfrm>
            <a:off x="2122488" y="476250"/>
            <a:ext cx="8001000" cy="1143000"/>
          </a:xfrm>
        </p:spPr>
        <p:txBody>
          <a:bodyPr/>
          <a:lstStyle/>
          <a:p>
            <a:r>
              <a:rPr lang="es-CL" altLang="es-CL" b="1" dirty="0" smtClean="0">
                <a:latin typeface="Corbel" panose="020B0503020204020204" pitchFamily="34" charset="0"/>
              </a:rPr>
              <a:t>Análisis de Caso </a:t>
            </a:r>
          </a:p>
        </p:txBody>
      </p:sp>
      <p:sp>
        <p:nvSpPr>
          <p:cNvPr id="3" name="Marcador de contenido 2"/>
          <p:cNvSpPr>
            <a:spLocks noGrp="1"/>
          </p:cNvSpPr>
          <p:nvPr>
            <p:ph idx="1"/>
          </p:nvPr>
        </p:nvSpPr>
        <p:spPr>
          <a:xfrm>
            <a:off x="1906588" y="1795415"/>
            <a:ext cx="8482012" cy="4762500"/>
          </a:xfrm>
        </p:spPr>
        <p:txBody>
          <a:bodyPr>
            <a:normAutofit fontScale="77500" lnSpcReduction="20000"/>
          </a:bodyPr>
          <a:lstStyle/>
          <a:p>
            <a:pPr algn="just"/>
            <a:r>
              <a:rPr lang="es-ES_tradnl" sz="2400" dirty="0">
                <a:solidFill>
                  <a:schemeClr val="tx1"/>
                </a:solidFill>
              </a:rPr>
              <a:t>El </a:t>
            </a:r>
            <a:r>
              <a:rPr lang="es-ES_tradnl" sz="2400" dirty="0" err="1">
                <a:solidFill>
                  <a:schemeClr val="tx1"/>
                </a:solidFill>
              </a:rPr>
              <a:t>autoconcepto</a:t>
            </a:r>
            <a:r>
              <a:rPr lang="es-ES_tradnl" sz="2400" dirty="0">
                <a:solidFill>
                  <a:schemeClr val="tx1"/>
                </a:solidFill>
              </a:rPr>
              <a:t> académico hace referencia a la </a:t>
            </a:r>
            <a:r>
              <a:rPr lang="es-ES_tradnl" sz="2400" dirty="0" err="1">
                <a:solidFill>
                  <a:schemeClr val="tx1"/>
                </a:solidFill>
              </a:rPr>
              <a:t>autopercepción</a:t>
            </a:r>
            <a:r>
              <a:rPr lang="es-ES_tradnl" sz="2400" dirty="0">
                <a:solidFill>
                  <a:schemeClr val="tx1"/>
                </a:solidFill>
              </a:rPr>
              <a:t> del alumno acerca de su propia competencia para llevar a cabo determinadas actividades y tareas(</a:t>
            </a:r>
            <a:r>
              <a:rPr lang="es-ES_tradnl" sz="2400" dirty="0" err="1">
                <a:solidFill>
                  <a:schemeClr val="tx1"/>
                </a:solidFill>
              </a:rPr>
              <a:t>Marsh</a:t>
            </a:r>
            <a:r>
              <a:rPr lang="es-ES_tradnl" sz="2400" dirty="0">
                <a:solidFill>
                  <a:schemeClr val="tx1"/>
                </a:solidFill>
              </a:rPr>
              <a:t> &amp; Martin, 2011). Un </a:t>
            </a:r>
            <a:r>
              <a:rPr lang="es-ES_tradnl" sz="2400" dirty="0" err="1">
                <a:solidFill>
                  <a:schemeClr val="tx1"/>
                </a:solidFill>
              </a:rPr>
              <a:t>autoconcepto</a:t>
            </a:r>
            <a:r>
              <a:rPr lang="es-ES_tradnl" sz="2400" dirty="0">
                <a:solidFill>
                  <a:schemeClr val="tx1"/>
                </a:solidFill>
              </a:rPr>
              <a:t> positivo lleva a la implicación activa del estudiante en el proceso de aprendizaje, aumentando su sentido de competencia, es decir, cuando confía en sus propias capacidades desarrolla altas expectativas de autoeficacia, valora la tarea y se siente responsable del cumplimiento, o no, de los objetivos (Esnaola et al., 2008). El desarrollo de un positivo </a:t>
            </a:r>
            <a:r>
              <a:rPr lang="es-ES_tradnl" sz="2400" dirty="0" err="1">
                <a:solidFill>
                  <a:schemeClr val="tx1"/>
                </a:solidFill>
              </a:rPr>
              <a:t>autoconcepto</a:t>
            </a:r>
            <a:r>
              <a:rPr lang="es-ES_tradnl" sz="2400" dirty="0">
                <a:solidFill>
                  <a:schemeClr val="tx1"/>
                </a:solidFill>
              </a:rPr>
              <a:t> académico puede resultar de las intervenciones que realizan otros significativos, siendo el profesor una figura importante dentro de ese contexto (Guay et al., 2003).</a:t>
            </a:r>
            <a:endParaRPr lang="es-CL" sz="2400" dirty="0">
              <a:solidFill>
                <a:schemeClr val="tx1"/>
              </a:solidFill>
            </a:endParaRPr>
          </a:p>
          <a:p>
            <a:pPr algn="just"/>
            <a:r>
              <a:rPr lang="es-ES_tradnl" sz="2400" dirty="0">
                <a:solidFill>
                  <a:schemeClr val="tx1"/>
                </a:solidFill>
              </a:rPr>
              <a:t>Espinosa (2015), realizó un estudio con el objetivo de</a:t>
            </a:r>
            <a:r>
              <a:rPr lang="es-CL" sz="2400" dirty="0">
                <a:solidFill>
                  <a:schemeClr val="tx1"/>
                </a:solidFill>
              </a:rPr>
              <a:t>evaluarla relación entre las prácticas dialógicas docentes y el </a:t>
            </a:r>
            <a:r>
              <a:rPr lang="es-CL" sz="2400" dirty="0" err="1">
                <a:solidFill>
                  <a:schemeClr val="tx1"/>
                </a:solidFill>
              </a:rPr>
              <a:t>autoconcepto</a:t>
            </a:r>
            <a:r>
              <a:rPr lang="es-CL" sz="2400" dirty="0">
                <a:solidFill>
                  <a:schemeClr val="tx1"/>
                </a:solidFill>
              </a:rPr>
              <a:t> académico en escolares, pertenecientes a centros educativos en contextos de alta vulnerabilidad social, en la asignatura de matemáticas. Este estudio fue encargado por el Ministerio de Educación (MINEDUC), con el propósito de contar con datos válidos para la población escolar chilena, permitiendo con ello poder orientar políticas públicas.</a:t>
            </a:r>
          </a:p>
          <a:p>
            <a:pPr algn="just"/>
            <a:r>
              <a:rPr lang="es-ES_tradnl" sz="2400" dirty="0">
                <a:solidFill>
                  <a:schemeClr val="tx1"/>
                </a:solidFill>
              </a:rPr>
              <a:t>Para cumplir con este objetivo, se aplicó una escala </a:t>
            </a:r>
            <a:r>
              <a:rPr lang="es-ES_tradnl" sz="2400" dirty="0" err="1">
                <a:solidFill>
                  <a:schemeClr val="tx1"/>
                </a:solidFill>
              </a:rPr>
              <a:t>Likert</a:t>
            </a:r>
            <a:r>
              <a:rPr lang="es-ES_tradnl" sz="2400" dirty="0">
                <a:solidFill>
                  <a:schemeClr val="tx1"/>
                </a:solidFill>
              </a:rPr>
              <a:t> a los docentes, clasificándolos en dos categorías, según el tipo de prácticas dialógicas predominantes, que aplicaban en el aula.  Estas dos categorías se trataban de docentes que fueron clasificados como con alta y baja </a:t>
            </a:r>
            <a:r>
              <a:rPr lang="es-ES_tradnl" sz="2400" dirty="0" err="1">
                <a:solidFill>
                  <a:schemeClr val="tx1"/>
                </a:solidFill>
              </a:rPr>
              <a:t>dialogicidad</a:t>
            </a:r>
            <a:r>
              <a:rPr lang="es-ES_tradnl" sz="2400" dirty="0">
                <a:solidFill>
                  <a:schemeClr val="tx1"/>
                </a:solidFill>
              </a:rPr>
              <a:t>. Sumado a esto, se aplicó una escala para evaluar el </a:t>
            </a:r>
            <a:r>
              <a:rPr lang="es-ES_tradnl" sz="2400" dirty="0" err="1">
                <a:solidFill>
                  <a:schemeClr val="tx1"/>
                </a:solidFill>
              </a:rPr>
              <a:t>autoconcepto</a:t>
            </a:r>
            <a:r>
              <a:rPr lang="es-ES_tradnl" sz="2400" dirty="0">
                <a:solidFill>
                  <a:schemeClr val="tx1"/>
                </a:solidFill>
              </a:rPr>
              <a:t> de los estudiantes. </a:t>
            </a:r>
            <a:endParaRPr lang="es-CL" sz="2400" dirty="0">
              <a:solidFill>
                <a:schemeClr val="tx1"/>
              </a:solidFill>
            </a:endParaRPr>
          </a:p>
        </p:txBody>
      </p:sp>
    </p:spTree>
    <p:extLst>
      <p:ext uri="{BB962C8B-B14F-4D97-AF65-F5344CB8AC3E}">
        <p14:creationId xmlns:p14="http://schemas.microsoft.com/office/powerpoint/2010/main" val="30788675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006600" y="1574800"/>
            <a:ext cx="8140700" cy="2667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30722" name="Título 1"/>
          <p:cNvSpPr>
            <a:spLocks noGrp="1"/>
          </p:cNvSpPr>
          <p:nvPr>
            <p:ph type="title"/>
          </p:nvPr>
        </p:nvSpPr>
        <p:spPr>
          <a:xfrm>
            <a:off x="2122488" y="476250"/>
            <a:ext cx="8001000" cy="1143000"/>
          </a:xfrm>
        </p:spPr>
        <p:txBody>
          <a:bodyPr/>
          <a:lstStyle/>
          <a:p>
            <a:r>
              <a:rPr lang="es-CL" altLang="es-CL" b="1" dirty="0" smtClean="0">
                <a:solidFill>
                  <a:srgbClr val="0070C0"/>
                </a:solidFill>
                <a:latin typeface="Corbel" panose="020B0503020204020204" pitchFamily="34" charset="0"/>
              </a:rPr>
              <a:t> </a:t>
            </a:r>
          </a:p>
        </p:txBody>
      </p:sp>
      <p:sp>
        <p:nvSpPr>
          <p:cNvPr id="3" name="Marcador de contenido 2"/>
          <p:cNvSpPr>
            <a:spLocks noGrp="1"/>
          </p:cNvSpPr>
          <p:nvPr>
            <p:ph idx="1"/>
          </p:nvPr>
        </p:nvSpPr>
        <p:spPr>
          <a:xfrm>
            <a:off x="1803401" y="546100"/>
            <a:ext cx="8536259" cy="6311900"/>
          </a:xfrm>
        </p:spPr>
        <p:txBody>
          <a:bodyPr>
            <a:normAutofit fontScale="77500" lnSpcReduction="20000"/>
          </a:bodyPr>
          <a:lstStyle/>
          <a:p>
            <a:pPr algn="just"/>
            <a:r>
              <a:rPr lang="es-ES_tradnl" sz="2500" dirty="0">
                <a:solidFill>
                  <a:schemeClr val="tx1"/>
                </a:solidFill>
              </a:rPr>
              <a:t>En el estudio participaron 60 docentes de tercer y cuarto año básico que efectuaban docencia a 1200 estudiantes. El grupo de docentes altamente dialógico quedó conformado por 23 docentes y 500 estudiantes, mientras que el grupo moderadamente dialógico, por 37 docentes y 700 estudiantes. El análisis de los datos arrojó los siguientes resultados:</a:t>
            </a:r>
            <a:endParaRPr lang="es-CL" sz="2500" dirty="0">
              <a:solidFill>
                <a:schemeClr val="tx1"/>
              </a:solidFill>
            </a:endParaRPr>
          </a:p>
          <a:p>
            <a:pPr lvl="1" algn="just">
              <a:buFont typeface="Arial" pitchFamily="34" charset="0"/>
              <a:buChar char="•"/>
            </a:pPr>
            <a:r>
              <a:rPr lang="es-ES_tradnl" sz="2500" dirty="0">
                <a:solidFill>
                  <a:schemeClr val="tx1"/>
                </a:solidFill>
              </a:rPr>
              <a:t>Los estudiantes de docentes en el grupo de altas prácticas dialógicas, presentaron un mayor </a:t>
            </a:r>
            <a:r>
              <a:rPr lang="es-ES_tradnl" sz="2500" dirty="0" err="1">
                <a:solidFill>
                  <a:schemeClr val="tx1"/>
                </a:solidFill>
              </a:rPr>
              <a:t>autoconcepto</a:t>
            </a:r>
            <a:r>
              <a:rPr lang="es-ES_tradnl" sz="2500" dirty="0">
                <a:solidFill>
                  <a:schemeClr val="tx1"/>
                </a:solidFill>
              </a:rPr>
              <a:t> que los estudiantes de los docentes con prácticas dialógicos bajas. Esta diferencia fue estadísticamente significativa. </a:t>
            </a:r>
            <a:endParaRPr lang="es-CL" sz="2500" dirty="0">
              <a:solidFill>
                <a:schemeClr val="tx1"/>
              </a:solidFill>
            </a:endParaRPr>
          </a:p>
          <a:p>
            <a:pPr lvl="1" algn="just">
              <a:buFont typeface="Arial" pitchFamily="34" charset="0"/>
              <a:buChar char="•"/>
            </a:pPr>
            <a:r>
              <a:rPr lang="es-ES_tradnl" sz="2500" dirty="0">
                <a:solidFill>
                  <a:schemeClr val="tx1"/>
                </a:solidFill>
              </a:rPr>
              <a:t>En la muestra general, las mujeres presentaron un </a:t>
            </a:r>
            <a:r>
              <a:rPr lang="es-ES_tradnl" sz="2500" dirty="0" err="1">
                <a:solidFill>
                  <a:schemeClr val="tx1"/>
                </a:solidFill>
              </a:rPr>
              <a:t>autoconcepto</a:t>
            </a:r>
            <a:r>
              <a:rPr lang="es-ES_tradnl" sz="2500" dirty="0">
                <a:solidFill>
                  <a:schemeClr val="tx1"/>
                </a:solidFill>
              </a:rPr>
              <a:t> académico más bajo que el de los hombres en matemáticas, diferencia que también fue estadísticamente significativa.</a:t>
            </a:r>
            <a:endParaRPr lang="es-CL" sz="2500" dirty="0">
              <a:solidFill>
                <a:schemeClr val="tx1"/>
              </a:solidFill>
            </a:endParaRPr>
          </a:p>
          <a:p>
            <a:pPr algn="just"/>
            <a:r>
              <a:rPr lang="es-ES_tradnl" sz="2500" dirty="0">
                <a:solidFill>
                  <a:schemeClr val="tx1"/>
                </a:solidFill>
              </a:rPr>
              <a:t>Una vez que se entregaron los resultados, si bien el MINEDUC valoró positivamente el estudio, al mismo tiempo, criticó que se evaluara el tipo de prácticas utilizadas por los docentes, solo desde su </a:t>
            </a:r>
            <a:r>
              <a:rPr lang="es-ES_tradnl" sz="2500" dirty="0" err="1">
                <a:solidFill>
                  <a:schemeClr val="tx1"/>
                </a:solidFill>
              </a:rPr>
              <a:t>autopercepción</a:t>
            </a:r>
            <a:r>
              <a:rPr lang="es-ES_tradnl" sz="2500" dirty="0">
                <a:solidFill>
                  <a:schemeClr val="tx1"/>
                </a:solidFill>
              </a:rPr>
              <a:t>, sin tomar en cuenta la dinámica </a:t>
            </a:r>
            <a:r>
              <a:rPr lang="es-ES_tradnl" sz="2500" dirty="0" err="1">
                <a:solidFill>
                  <a:schemeClr val="tx1"/>
                </a:solidFill>
              </a:rPr>
              <a:t>interaccional</a:t>
            </a:r>
            <a:r>
              <a:rPr lang="es-ES_tradnl" sz="2500" dirty="0">
                <a:solidFill>
                  <a:schemeClr val="tx1"/>
                </a:solidFill>
              </a:rPr>
              <a:t> que efectivamente ocurre en el aula entre estudiantes y docentes. Para justificar su crítica, utilizaron los argumentos de Pajares (1991), quien mostró que las creencias epistemológicas de los docentes, manifestadas en su discurso, no necesariamente son coherentes con las prácticas que ejecutan en el aula. Por ejemplo, existen docentes que se definen como constructivistas, pero luego realizan una clase desde un enfoque conductista o cognitivo. Por esta razón, el MINEDUC, solicitó una segunda parte del estudio, la cual tendría como objetivo comprender con mayor profundidad las prácticas dialógicas de los profesores en las interacciones cotidianas con sus estudiantes en las clases de matemáticas. Al llevar a cabo esta segunda parte del estudio los investigadores encuentran que sólo se contaba con el 60% de los consentimientos informados debidamente firmados por los padres de los estudiantes.</a:t>
            </a:r>
            <a:endParaRPr lang="es-CL" sz="2500" dirty="0">
              <a:solidFill>
                <a:schemeClr val="tx1"/>
              </a:solidFill>
            </a:endParaRPr>
          </a:p>
          <a:p>
            <a:pPr algn="just">
              <a:buNone/>
              <a:defRPr/>
            </a:pPr>
            <a:endParaRPr lang="es-CL" sz="2400" dirty="0"/>
          </a:p>
        </p:txBody>
      </p:sp>
    </p:spTree>
    <p:extLst>
      <p:ext uri="{BB962C8B-B14F-4D97-AF65-F5344CB8AC3E}">
        <p14:creationId xmlns:p14="http://schemas.microsoft.com/office/powerpoint/2010/main" val="15152006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p:cNvSpPr>
            <a:spLocks noGrp="1"/>
          </p:cNvSpPr>
          <p:nvPr>
            <p:ph type="title"/>
          </p:nvPr>
        </p:nvSpPr>
        <p:spPr>
          <a:xfrm>
            <a:off x="2122488" y="476250"/>
            <a:ext cx="8001000" cy="1143000"/>
          </a:xfrm>
        </p:spPr>
        <p:txBody>
          <a:bodyPr/>
          <a:lstStyle/>
          <a:p>
            <a:r>
              <a:rPr lang="es-CL" altLang="es-CL" b="1" dirty="0" smtClean="0">
                <a:latin typeface="Corbel" panose="020B0503020204020204" pitchFamily="34" charset="0"/>
              </a:rPr>
              <a:t>Preguntas </a:t>
            </a:r>
          </a:p>
        </p:txBody>
      </p:sp>
      <p:sp>
        <p:nvSpPr>
          <p:cNvPr id="3" name="Marcador de contenido 2"/>
          <p:cNvSpPr>
            <a:spLocks noGrp="1"/>
          </p:cNvSpPr>
          <p:nvPr>
            <p:ph idx="1"/>
          </p:nvPr>
        </p:nvSpPr>
        <p:spPr>
          <a:xfrm>
            <a:off x="2122489" y="1795415"/>
            <a:ext cx="8166371" cy="4762500"/>
          </a:xfrm>
        </p:spPr>
        <p:txBody>
          <a:bodyPr>
            <a:normAutofit fontScale="92500" lnSpcReduction="10000"/>
          </a:bodyPr>
          <a:lstStyle/>
          <a:p>
            <a:pPr lvl="0" algn="just">
              <a:buNone/>
              <a:defRPr/>
            </a:pPr>
            <a:r>
              <a:rPr lang="es-CL" sz="2400" dirty="0">
                <a:solidFill>
                  <a:schemeClr val="tx1"/>
                </a:solidFill>
              </a:rPr>
              <a:t>1.- Infiera el diseño y enfoque de investigación, utilizados en el estudio de Espinosa (2015), entregando dos argumentos para justificar su decisión. </a:t>
            </a:r>
          </a:p>
          <a:p>
            <a:pPr algn="just">
              <a:buNone/>
              <a:defRPr/>
            </a:pPr>
            <a:r>
              <a:rPr lang="es-CL" sz="2400" dirty="0">
                <a:solidFill>
                  <a:schemeClr val="tx1"/>
                </a:solidFill>
              </a:rPr>
              <a:t>2.- Deduzca el proceso de recolección de datos que se debió haber llevado a cabo en el estudio de Espinosa (2015). Además,  explique el tipo de análisis de datos realizado para llegar a los resultados presentados.</a:t>
            </a:r>
          </a:p>
          <a:p>
            <a:pPr lvl="0" algn="just">
              <a:buNone/>
              <a:defRPr/>
            </a:pPr>
            <a:r>
              <a:rPr lang="es-CL" sz="2400" dirty="0">
                <a:solidFill>
                  <a:schemeClr val="tx1"/>
                </a:solidFill>
              </a:rPr>
              <a:t>3.- Decida qué tipo de diseño, muestreo y técnica de recolección de la información, se podría utilizar en la segunda parte del estudio encargado por el MINEDUC. Argumente su respuesta tomando en consideración el objetivo que se espera cumplir. </a:t>
            </a:r>
          </a:p>
          <a:p>
            <a:pPr algn="just">
              <a:buNone/>
              <a:defRPr/>
            </a:pPr>
            <a:r>
              <a:rPr lang="es-CL" sz="2400" dirty="0">
                <a:solidFill>
                  <a:schemeClr val="tx1"/>
                </a:solidFill>
              </a:rPr>
              <a:t>4.- En el contexto del segundo estudio encargado por el MINEDUC, argumente dos estrategias utilizaría para resolver la falta de consentimientos informados, sin modificar el objetivo original del estudio.</a:t>
            </a:r>
          </a:p>
          <a:p>
            <a:pPr lvl="0" algn="just">
              <a:buNone/>
              <a:defRPr/>
            </a:pPr>
            <a:endParaRPr lang="es-CL" sz="2400" dirty="0"/>
          </a:p>
          <a:p>
            <a:pPr algn="just">
              <a:buNone/>
              <a:defRPr/>
            </a:pPr>
            <a:endParaRPr lang="es-CL" sz="2400" dirty="0"/>
          </a:p>
          <a:p>
            <a:pPr lvl="0" algn="just">
              <a:buNone/>
              <a:defRPr/>
            </a:pPr>
            <a:endParaRPr lang="es-CL" sz="2400" dirty="0"/>
          </a:p>
          <a:p>
            <a:pPr algn="just">
              <a:buNone/>
              <a:defRPr/>
            </a:pPr>
            <a:endParaRPr lang="es-CL" sz="2400" dirty="0"/>
          </a:p>
        </p:txBody>
      </p:sp>
    </p:spTree>
    <p:extLst>
      <p:ext uri="{BB962C8B-B14F-4D97-AF65-F5344CB8AC3E}">
        <p14:creationId xmlns:p14="http://schemas.microsoft.com/office/powerpoint/2010/main" val="1571085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latin typeface="+mn-lt"/>
              </a:rPr>
              <a:t>Resultados de Aprendizaje (RA)</a:t>
            </a:r>
            <a:endParaRPr lang="es-CL" b="1" dirty="0">
              <a:latin typeface="+mn-lt"/>
            </a:endParaRPr>
          </a:p>
        </p:txBody>
      </p:sp>
      <p:sp>
        <p:nvSpPr>
          <p:cNvPr id="3" name="Marcador de contenido 2"/>
          <p:cNvSpPr>
            <a:spLocks noGrp="1"/>
          </p:cNvSpPr>
          <p:nvPr>
            <p:ph idx="1"/>
          </p:nvPr>
        </p:nvSpPr>
        <p:spPr/>
        <p:txBody>
          <a:bodyPr>
            <a:normAutofit/>
          </a:bodyPr>
          <a:lstStyle/>
          <a:p>
            <a:pPr algn="just"/>
            <a:r>
              <a:rPr lang="es-MX" dirty="0" smtClean="0">
                <a:solidFill>
                  <a:schemeClr val="tx1"/>
                </a:solidFill>
              </a:rPr>
              <a:t>Formulaciones </a:t>
            </a:r>
            <a:r>
              <a:rPr lang="es-MX" dirty="0">
                <a:solidFill>
                  <a:schemeClr val="tx1"/>
                </a:solidFill>
              </a:rPr>
              <a:t>de carácter didáctico que expresan, en forma clara y precisa, los cambios que se espera observar en los alumnos como efecto del proceso de </a:t>
            </a:r>
            <a:r>
              <a:rPr lang="es-MX" dirty="0" smtClean="0">
                <a:solidFill>
                  <a:schemeClr val="tx1"/>
                </a:solidFill>
              </a:rPr>
              <a:t>enseñanza-aprendizaje.</a:t>
            </a:r>
          </a:p>
          <a:p>
            <a:pPr algn="just"/>
            <a:r>
              <a:rPr lang="es-MX" dirty="0" smtClean="0">
                <a:solidFill>
                  <a:schemeClr val="tx1"/>
                </a:solidFill>
              </a:rPr>
              <a:t>Expresan </a:t>
            </a:r>
            <a:r>
              <a:rPr lang="es-MX" dirty="0">
                <a:solidFill>
                  <a:schemeClr val="tx1"/>
                </a:solidFill>
              </a:rPr>
              <a:t>lo que se espera que los y las estudiantes sepan, comprendan y/o sean capaces de demostrar una vez terminado el proceso de </a:t>
            </a:r>
            <a:r>
              <a:rPr lang="es-MX" dirty="0" smtClean="0">
                <a:solidFill>
                  <a:schemeClr val="tx1"/>
                </a:solidFill>
              </a:rPr>
              <a:t>aprendizaje.</a:t>
            </a:r>
          </a:p>
          <a:p>
            <a:pPr algn="just"/>
            <a:r>
              <a:rPr lang="es-MX" dirty="0" smtClean="0">
                <a:solidFill>
                  <a:schemeClr val="tx1"/>
                </a:solidFill>
              </a:rPr>
              <a:t>Declaraciones </a:t>
            </a:r>
            <a:r>
              <a:rPr lang="es-MX" dirty="0">
                <a:solidFill>
                  <a:schemeClr val="tx1"/>
                </a:solidFill>
              </a:rPr>
              <a:t>sobre lo que un individuo sabe, entiende y es capaz de hacer al completar un proceso de </a:t>
            </a:r>
            <a:r>
              <a:rPr lang="es-MX" dirty="0" smtClean="0">
                <a:solidFill>
                  <a:schemeClr val="tx1"/>
                </a:solidFill>
              </a:rPr>
              <a:t>aprendizaje.</a:t>
            </a:r>
          </a:p>
          <a:p>
            <a:pPr marL="0" indent="0" algn="just">
              <a:buNone/>
            </a:pPr>
            <a:endParaRPr lang="es-MX" sz="900" dirty="0">
              <a:solidFill>
                <a:schemeClr val="tx1"/>
              </a:solidFill>
            </a:endParaRPr>
          </a:p>
          <a:p>
            <a:pPr marL="0" indent="0" algn="just">
              <a:buNone/>
            </a:pPr>
            <a:r>
              <a:rPr lang="es-MX" dirty="0" smtClean="0">
                <a:solidFill>
                  <a:schemeClr val="tx1"/>
                </a:solidFill>
              </a:rPr>
              <a:t>(</a:t>
            </a:r>
            <a:r>
              <a:rPr lang="es-MX" dirty="0" err="1">
                <a:solidFill>
                  <a:schemeClr val="tx1"/>
                </a:solidFill>
              </a:rPr>
              <a:t>Bingham</a:t>
            </a:r>
            <a:r>
              <a:rPr lang="es-MX" dirty="0">
                <a:solidFill>
                  <a:schemeClr val="tx1"/>
                </a:solidFill>
              </a:rPr>
              <a:t>, 1999; ECTS </a:t>
            </a:r>
            <a:r>
              <a:rPr lang="es-MX" dirty="0" err="1">
                <a:solidFill>
                  <a:schemeClr val="tx1"/>
                </a:solidFill>
              </a:rPr>
              <a:t>Users</a:t>
            </a:r>
            <a:r>
              <a:rPr lang="es-MX" dirty="0">
                <a:solidFill>
                  <a:schemeClr val="tx1"/>
                </a:solidFill>
              </a:rPr>
              <a:t>’ </a:t>
            </a:r>
            <a:r>
              <a:rPr lang="es-MX" dirty="0" err="1">
                <a:solidFill>
                  <a:schemeClr val="tx1"/>
                </a:solidFill>
              </a:rPr>
              <a:t>Guide</a:t>
            </a:r>
            <a:r>
              <a:rPr lang="es-MX" dirty="0">
                <a:solidFill>
                  <a:schemeClr val="tx1"/>
                </a:solidFill>
              </a:rPr>
              <a:t>, 2015; </a:t>
            </a:r>
            <a:r>
              <a:rPr lang="es-MX" dirty="0" err="1">
                <a:solidFill>
                  <a:schemeClr val="tx1"/>
                </a:solidFill>
              </a:rPr>
              <a:t>Gosling</a:t>
            </a:r>
            <a:r>
              <a:rPr lang="es-MX" dirty="0">
                <a:solidFill>
                  <a:schemeClr val="tx1"/>
                </a:solidFill>
              </a:rPr>
              <a:t> &amp; Moon, 2001; Kennedy, </a:t>
            </a:r>
            <a:r>
              <a:rPr lang="es-MX" dirty="0" err="1">
                <a:solidFill>
                  <a:schemeClr val="tx1"/>
                </a:solidFill>
              </a:rPr>
              <a:t>Hyland</a:t>
            </a:r>
            <a:r>
              <a:rPr lang="es-MX" dirty="0">
                <a:solidFill>
                  <a:schemeClr val="tx1"/>
                </a:solidFill>
              </a:rPr>
              <a:t>, &amp; </a:t>
            </a:r>
            <a:r>
              <a:rPr lang="es-MX" dirty="0" err="1">
                <a:solidFill>
                  <a:schemeClr val="tx1"/>
                </a:solidFill>
              </a:rPr>
              <a:t>Ryan</a:t>
            </a:r>
            <a:r>
              <a:rPr lang="es-MX" dirty="0">
                <a:solidFill>
                  <a:schemeClr val="tx1"/>
                </a:solidFill>
              </a:rPr>
              <a:t>, 2007). </a:t>
            </a:r>
          </a:p>
          <a:p>
            <a:endParaRPr lang="es-CL" dirty="0"/>
          </a:p>
        </p:txBody>
      </p:sp>
    </p:spTree>
    <p:extLst>
      <p:ext uri="{BB962C8B-B14F-4D97-AF65-F5344CB8AC3E}">
        <p14:creationId xmlns:p14="http://schemas.microsoft.com/office/powerpoint/2010/main" val="10131079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redondeado 4"/>
          <p:cNvSpPr/>
          <p:nvPr/>
        </p:nvSpPr>
        <p:spPr>
          <a:xfrm>
            <a:off x="1655435" y="1747196"/>
            <a:ext cx="2250831" cy="1884225"/>
          </a:xfrm>
          <a:prstGeom prst="roundRect">
            <a:avLst/>
          </a:prstGeom>
          <a:ln w="57150"/>
        </p:spPr>
        <p:style>
          <a:lnRef idx="2">
            <a:schemeClr val="accent5"/>
          </a:lnRef>
          <a:fillRef idx="1">
            <a:schemeClr val="lt1"/>
          </a:fillRef>
          <a:effectRef idx="0">
            <a:schemeClr val="accent5"/>
          </a:effectRef>
          <a:fontRef idx="minor">
            <a:schemeClr val="dk1"/>
          </a:fontRef>
        </p:style>
        <p:txBody>
          <a:bodyPr rtlCol="0" anchor="ctr"/>
          <a:lstStyle/>
          <a:p>
            <a:pPr algn="ctr"/>
            <a:r>
              <a:rPr lang="es-CL" sz="2400" dirty="0"/>
              <a:t>Estudios sobre Empleadores y Titulados en Psicología </a:t>
            </a:r>
            <a:endParaRPr lang="es-CL" sz="2400" dirty="0"/>
          </a:p>
        </p:txBody>
      </p:sp>
      <p:sp>
        <p:nvSpPr>
          <p:cNvPr id="7" name="Rectángulo redondeado 6"/>
          <p:cNvSpPr/>
          <p:nvPr/>
        </p:nvSpPr>
        <p:spPr>
          <a:xfrm>
            <a:off x="1655435" y="3952444"/>
            <a:ext cx="2250831" cy="2369128"/>
          </a:xfrm>
          <a:prstGeom prst="roundRect">
            <a:avLst/>
          </a:prstGeom>
          <a:ln w="57150"/>
        </p:spPr>
        <p:style>
          <a:lnRef idx="2">
            <a:schemeClr val="accent5"/>
          </a:lnRef>
          <a:fillRef idx="1">
            <a:schemeClr val="lt1"/>
          </a:fillRef>
          <a:effectRef idx="0">
            <a:schemeClr val="accent5"/>
          </a:effectRef>
          <a:fontRef idx="minor">
            <a:schemeClr val="dk1"/>
          </a:fontRef>
        </p:style>
        <p:txBody>
          <a:bodyPr rtlCol="0" anchor="ctr"/>
          <a:lstStyle/>
          <a:p>
            <a:pPr algn="ctr"/>
            <a:r>
              <a:rPr lang="es-CL" sz="2400" dirty="0"/>
              <a:t>Estudios sobre Competencias del Psicólogo para el </a:t>
            </a:r>
            <a:r>
              <a:rPr lang="es-CL" sz="2400" dirty="0"/>
              <a:t>D</a:t>
            </a:r>
            <a:r>
              <a:rPr lang="es-CL" sz="2400" dirty="0"/>
              <a:t>esempeño </a:t>
            </a:r>
            <a:r>
              <a:rPr lang="es-CL" sz="2400" dirty="0"/>
              <a:t>P</a:t>
            </a:r>
            <a:r>
              <a:rPr lang="es-CL" sz="2400" dirty="0"/>
              <a:t>rofesional  </a:t>
            </a:r>
            <a:endParaRPr lang="es-CL" sz="2400" dirty="0"/>
          </a:p>
        </p:txBody>
      </p:sp>
      <p:sp>
        <p:nvSpPr>
          <p:cNvPr id="8" name="Rectángulo redondeado 7"/>
          <p:cNvSpPr/>
          <p:nvPr/>
        </p:nvSpPr>
        <p:spPr>
          <a:xfrm>
            <a:off x="8316108" y="4632341"/>
            <a:ext cx="2250831" cy="1711262"/>
          </a:xfrm>
          <a:prstGeom prst="roundRect">
            <a:avLst/>
          </a:prstGeom>
          <a:ln w="57150">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sz="2400" dirty="0"/>
          </a:p>
          <a:p>
            <a:pPr algn="ctr"/>
            <a:r>
              <a:rPr lang="es-CL" sz="2400" b="1" dirty="0"/>
              <a:t>Procesos </a:t>
            </a:r>
            <a:r>
              <a:rPr lang="es-CL" sz="2400" b="1" dirty="0"/>
              <a:t>de </a:t>
            </a:r>
            <a:r>
              <a:rPr lang="es-CL" sz="2400" b="1" dirty="0"/>
              <a:t>enseñanza y aprendizaje</a:t>
            </a:r>
          </a:p>
          <a:p>
            <a:pPr algn="ctr"/>
            <a:r>
              <a:rPr lang="es-CL" sz="2400" b="1" dirty="0"/>
              <a:t>(Aula)</a:t>
            </a:r>
          </a:p>
          <a:p>
            <a:pPr algn="ctr"/>
            <a:endParaRPr lang="es-CL" sz="2400" dirty="0"/>
          </a:p>
        </p:txBody>
      </p:sp>
      <p:sp>
        <p:nvSpPr>
          <p:cNvPr id="9" name="Rectángulo redondeado 8"/>
          <p:cNvSpPr/>
          <p:nvPr/>
        </p:nvSpPr>
        <p:spPr>
          <a:xfrm>
            <a:off x="8311862" y="2770914"/>
            <a:ext cx="2250831" cy="1421104"/>
          </a:xfrm>
          <a:prstGeom prst="roundRect">
            <a:avLst/>
          </a:prstGeom>
          <a:ln w="57150">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b="1" dirty="0">
                <a:solidFill>
                  <a:srgbClr val="FF0000"/>
                </a:solidFill>
              </a:rPr>
              <a:t>Resultados de Aprendizaje</a:t>
            </a:r>
            <a:endParaRPr lang="es-CL" sz="2800" b="1" dirty="0">
              <a:solidFill>
                <a:srgbClr val="FF0000"/>
              </a:solidFill>
            </a:endParaRPr>
          </a:p>
        </p:txBody>
      </p:sp>
      <p:sp>
        <p:nvSpPr>
          <p:cNvPr id="11" name="Rectángulo redondeado 10"/>
          <p:cNvSpPr/>
          <p:nvPr/>
        </p:nvSpPr>
        <p:spPr>
          <a:xfrm>
            <a:off x="4338389" y="722809"/>
            <a:ext cx="2976811" cy="1328336"/>
          </a:xfrm>
          <a:prstGeom prst="roundRect">
            <a:avLst/>
          </a:prstGeom>
          <a:ln w="57150">
            <a:solidFill>
              <a:schemeClr val="accent6">
                <a:lumMod val="75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s-CL" sz="2400" dirty="0"/>
              <a:t>Evaluación Curricular de Plan de Estudios Psicología UDD</a:t>
            </a:r>
            <a:endParaRPr lang="es-CL" sz="2400" dirty="0"/>
          </a:p>
        </p:txBody>
      </p:sp>
      <p:sp>
        <p:nvSpPr>
          <p:cNvPr id="12" name="Rectángulo redondeado 11"/>
          <p:cNvSpPr/>
          <p:nvPr/>
        </p:nvSpPr>
        <p:spPr>
          <a:xfrm>
            <a:off x="4670057" y="2460649"/>
            <a:ext cx="2878012" cy="1731368"/>
          </a:xfrm>
          <a:prstGeom prst="roundRect">
            <a:avLst/>
          </a:prstGeom>
          <a:solidFill>
            <a:schemeClr val="accent2">
              <a:lumMod val="20000"/>
              <a:lumOff val="80000"/>
            </a:schemeClr>
          </a:solidFill>
          <a:ln w="571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s-CL" sz="2400" dirty="0"/>
              <a:t>Perfil de Egreso del Psicólogo</a:t>
            </a:r>
          </a:p>
          <a:p>
            <a:pPr algn="ctr"/>
            <a:r>
              <a:rPr lang="es-CL" sz="2000" dirty="0"/>
              <a:t>(Competencias Específicas y Genéricas) </a:t>
            </a:r>
            <a:endParaRPr lang="es-CL" sz="2000" dirty="0"/>
          </a:p>
        </p:txBody>
      </p:sp>
      <p:sp>
        <p:nvSpPr>
          <p:cNvPr id="13" name="Rectángulo redondeado 12"/>
          <p:cNvSpPr/>
          <p:nvPr/>
        </p:nvSpPr>
        <p:spPr>
          <a:xfrm>
            <a:off x="7747323" y="834004"/>
            <a:ext cx="2250831" cy="1037311"/>
          </a:xfrm>
          <a:prstGeom prst="roundRect">
            <a:avLst/>
          </a:prstGeom>
          <a:ln w="57150">
            <a:solidFill>
              <a:schemeClr val="accent6">
                <a:lumMod val="75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s-CL" sz="2400" dirty="0"/>
              <a:t>Modelo Educativo UDD</a:t>
            </a:r>
            <a:endParaRPr lang="es-CL" sz="2400" dirty="0"/>
          </a:p>
        </p:txBody>
      </p:sp>
      <p:sp>
        <p:nvSpPr>
          <p:cNvPr id="15" name="Rectángulo redondeado 14"/>
          <p:cNvSpPr/>
          <p:nvPr/>
        </p:nvSpPr>
        <p:spPr>
          <a:xfrm>
            <a:off x="5765584" y="4632342"/>
            <a:ext cx="1787179" cy="1020903"/>
          </a:xfrm>
          <a:prstGeom prst="roundRect">
            <a:avLst/>
          </a:prstGeom>
          <a:ln w="571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s-CL" sz="2400" dirty="0"/>
              <a:t>Plan de Estudios </a:t>
            </a:r>
            <a:endParaRPr lang="es-CL" sz="2400" dirty="0"/>
          </a:p>
        </p:txBody>
      </p:sp>
      <p:sp>
        <p:nvSpPr>
          <p:cNvPr id="3" name="Flecha derecha 2"/>
          <p:cNvSpPr/>
          <p:nvPr/>
        </p:nvSpPr>
        <p:spPr>
          <a:xfrm>
            <a:off x="3906265" y="2964874"/>
            <a:ext cx="915476" cy="428467"/>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Flecha doblada hacia arriba 3"/>
          <p:cNvSpPr/>
          <p:nvPr/>
        </p:nvSpPr>
        <p:spPr>
          <a:xfrm>
            <a:off x="3906265" y="3952445"/>
            <a:ext cx="1051474" cy="679897"/>
          </a:xfrm>
          <a:prstGeom prst="bentUp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1" name="Flecha derecha 20"/>
          <p:cNvSpPr/>
          <p:nvPr/>
        </p:nvSpPr>
        <p:spPr>
          <a:xfrm rot="5400000">
            <a:off x="5858810" y="2119482"/>
            <a:ext cx="539242" cy="402573"/>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3" name="Flecha doblada hacia arriba 22"/>
          <p:cNvSpPr/>
          <p:nvPr/>
        </p:nvSpPr>
        <p:spPr>
          <a:xfrm rot="5400000" flipV="1">
            <a:off x="7300837" y="1992757"/>
            <a:ext cx="899599" cy="656712"/>
          </a:xfrm>
          <a:prstGeom prst="bentUp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4" name="Flecha derecha 23"/>
          <p:cNvSpPr/>
          <p:nvPr/>
        </p:nvSpPr>
        <p:spPr>
          <a:xfrm rot="5400000">
            <a:off x="6360192" y="4305533"/>
            <a:ext cx="597962" cy="370935"/>
          </a:xfrm>
          <a:prstGeom prst="rightArrow">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5" name="Flecha derecha 24"/>
          <p:cNvSpPr/>
          <p:nvPr/>
        </p:nvSpPr>
        <p:spPr>
          <a:xfrm rot="5400000">
            <a:off x="9155578" y="4143015"/>
            <a:ext cx="563396" cy="661400"/>
          </a:xfrm>
          <a:prstGeom prst="rightArrow">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7" name="Flecha derecha 26"/>
          <p:cNvSpPr/>
          <p:nvPr/>
        </p:nvSpPr>
        <p:spPr>
          <a:xfrm rot="1249439">
            <a:off x="7526472" y="3208339"/>
            <a:ext cx="953356" cy="439121"/>
          </a:xfrm>
          <a:prstGeom prst="rightArrow">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8" name="Flecha derecha 27"/>
          <p:cNvSpPr/>
          <p:nvPr/>
        </p:nvSpPr>
        <p:spPr>
          <a:xfrm rot="19405961">
            <a:off x="7410690" y="4144077"/>
            <a:ext cx="1170669" cy="465481"/>
          </a:xfrm>
          <a:prstGeom prst="rightArrow">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614752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3">
            <a:extLst>
              <a:ext uri="{FF2B5EF4-FFF2-40B4-BE49-F238E27FC236}">
                <a16:creationId xmlns:a16="http://schemas.microsoft.com/office/drawing/2014/main" id="{43A42004-5ABC-4470-998F-EBFB9BCA6A2C}"/>
              </a:ext>
            </a:extLst>
          </p:cNvPr>
          <p:cNvSpPr/>
          <p:nvPr/>
        </p:nvSpPr>
        <p:spPr>
          <a:xfrm>
            <a:off x="3095025" y="4097362"/>
            <a:ext cx="2425148" cy="1411087"/>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dirty="0">
                <a:ln w="0"/>
                <a:solidFill>
                  <a:schemeClr val="tx1"/>
                </a:solidFill>
                <a:effectLst>
                  <a:outerShdw blurRad="38100" dist="19050" dir="2700000" algn="tl" rotWithShape="0">
                    <a:schemeClr val="dk1">
                      <a:alpha val="40000"/>
                    </a:schemeClr>
                  </a:outerShdw>
                </a:effectLst>
              </a:rPr>
              <a:t>Resultado de Aprendizaje</a:t>
            </a:r>
            <a:endParaRPr lang="es-CL" sz="2800" dirty="0">
              <a:ln w="0"/>
              <a:solidFill>
                <a:schemeClr val="tx1"/>
              </a:solidFill>
              <a:effectLst>
                <a:outerShdw blurRad="38100" dist="19050" dir="2700000" algn="tl" rotWithShape="0">
                  <a:schemeClr val="dk1">
                    <a:alpha val="40000"/>
                  </a:schemeClr>
                </a:outerShdw>
              </a:effectLst>
            </a:endParaRPr>
          </a:p>
        </p:txBody>
      </p:sp>
      <p:sp>
        <p:nvSpPr>
          <p:cNvPr id="5" name="Rectángulo: esquinas redondeadas 4">
            <a:extLst>
              <a:ext uri="{FF2B5EF4-FFF2-40B4-BE49-F238E27FC236}">
                <a16:creationId xmlns:a16="http://schemas.microsoft.com/office/drawing/2014/main" id="{BB604E41-4151-449F-A233-E00187BF9636}"/>
              </a:ext>
            </a:extLst>
          </p:cNvPr>
          <p:cNvSpPr/>
          <p:nvPr/>
        </p:nvSpPr>
        <p:spPr>
          <a:xfrm>
            <a:off x="6873633" y="2946145"/>
            <a:ext cx="2425148" cy="1219203"/>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a:ln w="0"/>
                <a:solidFill>
                  <a:srgbClr val="FF0000"/>
                </a:solidFill>
                <a:effectLst>
                  <a:outerShdw blurRad="38100" dist="19050" dir="2700000" algn="tl" rotWithShape="0">
                    <a:schemeClr val="dk1">
                      <a:alpha val="40000"/>
                    </a:schemeClr>
                  </a:outerShdw>
                </a:effectLst>
              </a:rPr>
              <a:t>Enseñanza</a:t>
            </a:r>
            <a:endParaRPr lang="es-CL" sz="2800" b="1" dirty="0">
              <a:ln w="0"/>
              <a:solidFill>
                <a:srgbClr val="FF0000"/>
              </a:solidFill>
              <a:effectLst>
                <a:outerShdw blurRad="38100" dist="19050" dir="2700000" algn="tl" rotWithShape="0">
                  <a:schemeClr val="dk1">
                    <a:alpha val="40000"/>
                  </a:schemeClr>
                </a:outerShdw>
              </a:effectLst>
            </a:endParaRPr>
          </a:p>
        </p:txBody>
      </p:sp>
      <p:sp>
        <p:nvSpPr>
          <p:cNvPr id="6" name="Rectángulo: esquinas redondeadas 5">
            <a:extLst>
              <a:ext uri="{FF2B5EF4-FFF2-40B4-BE49-F238E27FC236}">
                <a16:creationId xmlns:a16="http://schemas.microsoft.com/office/drawing/2014/main" id="{85D02D90-B68F-48C8-8A19-DE91B6081723}"/>
              </a:ext>
            </a:extLst>
          </p:cNvPr>
          <p:cNvSpPr/>
          <p:nvPr/>
        </p:nvSpPr>
        <p:spPr>
          <a:xfrm>
            <a:off x="6945903" y="5028942"/>
            <a:ext cx="2425148" cy="1219204"/>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a:ln w="0"/>
                <a:solidFill>
                  <a:srgbClr val="FF0000"/>
                </a:solidFill>
                <a:effectLst>
                  <a:outerShdw blurRad="38100" dist="19050" dir="2700000" algn="tl" rotWithShape="0">
                    <a:schemeClr val="dk1">
                      <a:alpha val="40000"/>
                    </a:schemeClr>
                  </a:outerShdw>
                </a:effectLst>
              </a:rPr>
              <a:t>Evaluación</a:t>
            </a:r>
            <a:endParaRPr lang="es-CL" sz="2800" b="1" dirty="0">
              <a:ln w="0"/>
              <a:solidFill>
                <a:srgbClr val="FF0000"/>
              </a:solidFill>
              <a:effectLst>
                <a:outerShdw blurRad="38100" dist="19050" dir="2700000" algn="tl" rotWithShape="0">
                  <a:schemeClr val="dk1">
                    <a:alpha val="40000"/>
                  </a:schemeClr>
                </a:outerShdw>
              </a:effectLst>
            </a:endParaRPr>
          </a:p>
        </p:txBody>
      </p:sp>
      <p:sp>
        <p:nvSpPr>
          <p:cNvPr id="7" name="Flecha: a la derecha con bandas 6">
            <a:extLst>
              <a:ext uri="{FF2B5EF4-FFF2-40B4-BE49-F238E27FC236}">
                <a16:creationId xmlns:a16="http://schemas.microsoft.com/office/drawing/2014/main" id="{2D158C9A-E7C0-499C-A5DF-1258497FFE49}"/>
              </a:ext>
            </a:extLst>
          </p:cNvPr>
          <p:cNvSpPr/>
          <p:nvPr/>
        </p:nvSpPr>
        <p:spPr>
          <a:xfrm rot="20230836">
            <a:off x="5621823" y="3616052"/>
            <a:ext cx="1258957" cy="84151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Flecha: a la derecha con bandas 7">
            <a:extLst>
              <a:ext uri="{FF2B5EF4-FFF2-40B4-BE49-F238E27FC236}">
                <a16:creationId xmlns:a16="http://schemas.microsoft.com/office/drawing/2014/main" id="{BA1D3135-C23B-4484-80F4-D13B3E2FEE1E}"/>
              </a:ext>
            </a:extLst>
          </p:cNvPr>
          <p:cNvSpPr/>
          <p:nvPr/>
        </p:nvSpPr>
        <p:spPr>
          <a:xfrm rot="1282369">
            <a:off x="5576898" y="5087691"/>
            <a:ext cx="1258957" cy="84151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Flecha: arriba y abajo 8">
            <a:extLst>
              <a:ext uri="{FF2B5EF4-FFF2-40B4-BE49-F238E27FC236}">
                <a16:creationId xmlns:a16="http://schemas.microsoft.com/office/drawing/2014/main" id="{C0E1AE58-F8B9-472B-B52A-0BD6C7C14DFC}"/>
              </a:ext>
            </a:extLst>
          </p:cNvPr>
          <p:cNvSpPr/>
          <p:nvPr/>
        </p:nvSpPr>
        <p:spPr>
          <a:xfrm>
            <a:off x="7735991" y="4165347"/>
            <a:ext cx="556593" cy="101462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0" name="Rectángulo: esquinas redondeadas 3">
            <a:extLst>
              <a:ext uri="{FF2B5EF4-FFF2-40B4-BE49-F238E27FC236}">
                <a16:creationId xmlns:a16="http://schemas.microsoft.com/office/drawing/2014/main" id="{43A42004-5ABC-4470-998F-EBFB9BCA6A2C}"/>
              </a:ext>
            </a:extLst>
          </p:cNvPr>
          <p:cNvSpPr/>
          <p:nvPr/>
        </p:nvSpPr>
        <p:spPr>
          <a:xfrm>
            <a:off x="2101434" y="2184653"/>
            <a:ext cx="2425148" cy="1371093"/>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dirty="0">
                <a:ln w="0"/>
                <a:solidFill>
                  <a:schemeClr val="tx1"/>
                </a:solidFill>
                <a:effectLst>
                  <a:outerShdw blurRad="38100" dist="19050" dir="2700000" algn="tl" rotWithShape="0">
                    <a:schemeClr val="dk1">
                      <a:alpha val="40000"/>
                    </a:schemeClr>
                  </a:outerShdw>
                </a:effectLst>
              </a:rPr>
              <a:t>Objetivo de Aprendizaje </a:t>
            </a:r>
            <a:endParaRPr lang="es-CL" sz="2800" dirty="0">
              <a:ln w="0"/>
              <a:solidFill>
                <a:schemeClr val="tx1"/>
              </a:solidFill>
              <a:effectLst>
                <a:outerShdw blurRad="38100" dist="19050" dir="2700000" algn="tl" rotWithShape="0">
                  <a:schemeClr val="dk1">
                    <a:alpha val="40000"/>
                  </a:schemeClr>
                </a:outerShdw>
              </a:effectLst>
            </a:endParaRPr>
          </a:p>
        </p:txBody>
      </p:sp>
      <p:sp>
        <p:nvSpPr>
          <p:cNvPr id="11" name="Rectángulo: esquinas redondeadas 3">
            <a:extLst>
              <a:ext uri="{FF2B5EF4-FFF2-40B4-BE49-F238E27FC236}">
                <a16:creationId xmlns:a16="http://schemas.microsoft.com/office/drawing/2014/main" id="{43A42004-5ABC-4470-998F-EBFB9BCA6A2C}"/>
              </a:ext>
            </a:extLst>
          </p:cNvPr>
          <p:cNvSpPr/>
          <p:nvPr/>
        </p:nvSpPr>
        <p:spPr>
          <a:xfrm>
            <a:off x="2699725" y="651404"/>
            <a:ext cx="2425148" cy="962620"/>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dirty="0">
                <a:ln w="0"/>
                <a:solidFill>
                  <a:schemeClr val="tx1"/>
                </a:solidFill>
                <a:effectLst>
                  <a:outerShdw blurRad="38100" dist="19050" dir="2700000" algn="tl" rotWithShape="0">
                    <a:schemeClr val="dk1">
                      <a:alpha val="40000"/>
                    </a:schemeClr>
                  </a:outerShdw>
                </a:effectLst>
              </a:rPr>
              <a:t>Competencia</a:t>
            </a:r>
            <a:endParaRPr lang="es-CL" sz="2800" dirty="0">
              <a:ln w="0"/>
              <a:solidFill>
                <a:schemeClr val="tx1"/>
              </a:solidFill>
              <a:effectLst>
                <a:outerShdw blurRad="38100" dist="19050" dir="2700000" algn="tl" rotWithShape="0">
                  <a:schemeClr val="dk1">
                    <a:alpha val="40000"/>
                  </a:schemeClr>
                </a:outerShdw>
              </a:effectLst>
            </a:endParaRPr>
          </a:p>
        </p:txBody>
      </p:sp>
      <p:sp>
        <p:nvSpPr>
          <p:cNvPr id="14" name="Flecha: a la derecha con bandas 7">
            <a:extLst>
              <a:ext uri="{FF2B5EF4-FFF2-40B4-BE49-F238E27FC236}">
                <a16:creationId xmlns:a16="http://schemas.microsoft.com/office/drawing/2014/main" id="{BA1D3135-C23B-4484-80F4-D13B3E2FEE1E}"/>
              </a:ext>
            </a:extLst>
          </p:cNvPr>
          <p:cNvSpPr/>
          <p:nvPr/>
        </p:nvSpPr>
        <p:spPr>
          <a:xfrm rot="5400000">
            <a:off x="3109407" y="1478582"/>
            <a:ext cx="764268" cy="84151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5" name="Flecha: a la derecha con bandas 7">
            <a:extLst>
              <a:ext uri="{FF2B5EF4-FFF2-40B4-BE49-F238E27FC236}">
                <a16:creationId xmlns:a16="http://schemas.microsoft.com/office/drawing/2014/main" id="{BA1D3135-C23B-4484-80F4-D13B3E2FEE1E}"/>
              </a:ext>
            </a:extLst>
          </p:cNvPr>
          <p:cNvSpPr/>
          <p:nvPr/>
        </p:nvSpPr>
        <p:spPr>
          <a:xfrm rot="5400000">
            <a:off x="2931873" y="3410904"/>
            <a:ext cx="764268" cy="84151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 name="Rectángulo redondeado 1"/>
          <p:cNvSpPr/>
          <p:nvPr/>
        </p:nvSpPr>
        <p:spPr>
          <a:xfrm>
            <a:off x="4389418" y="2448931"/>
            <a:ext cx="2324891" cy="595746"/>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Desde el punto de vista del docente</a:t>
            </a:r>
            <a:endParaRPr lang="es-CL" dirty="0"/>
          </a:p>
        </p:txBody>
      </p:sp>
      <p:sp>
        <p:nvSpPr>
          <p:cNvPr id="16" name="Rectángulo redondeado 15"/>
          <p:cNvSpPr/>
          <p:nvPr/>
        </p:nvSpPr>
        <p:spPr>
          <a:xfrm>
            <a:off x="1972663" y="5266482"/>
            <a:ext cx="1939637" cy="595745"/>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Que demuestra el estudiante </a:t>
            </a:r>
            <a:endParaRPr lang="es-CL" dirty="0"/>
          </a:p>
        </p:txBody>
      </p:sp>
      <p:sp>
        <p:nvSpPr>
          <p:cNvPr id="17" name="Rectángulo redondeado 16"/>
          <p:cNvSpPr/>
          <p:nvPr/>
        </p:nvSpPr>
        <p:spPr>
          <a:xfrm>
            <a:off x="8296626" y="4366907"/>
            <a:ext cx="1110950" cy="460477"/>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En Aula</a:t>
            </a:r>
            <a:endParaRPr lang="es-CL" dirty="0"/>
          </a:p>
        </p:txBody>
      </p:sp>
      <p:sp>
        <p:nvSpPr>
          <p:cNvPr id="18" name="Rectángulo redondeado 17"/>
          <p:cNvSpPr/>
          <p:nvPr/>
        </p:nvSpPr>
        <p:spPr>
          <a:xfrm>
            <a:off x="5007851" y="902476"/>
            <a:ext cx="1938052" cy="460477"/>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Perfil de Egreso</a:t>
            </a:r>
            <a:endParaRPr lang="es-CL" dirty="0"/>
          </a:p>
        </p:txBody>
      </p:sp>
    </p:spTree>
    <p:extLst>
      <p:ext uri="{BB962C8B-B14F-4D97-AF65-F5344CB8AC3E}">
        <p14:creationId xmlns:p14="http://schemas.microsoft.com/office/powerpoint/2010/main" val="101869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b="1" dirty="0" smtClean="0">
                <a:latin typeface="+mn-lt"/>
              </a:rPr>
              <a:t>El problema del exceso </a:t>
            </a:r>
            <a:br>
              <a:rPr lang="es-CL" b="1" dirty="0" smtClean="0">
                <a:latin typeface="+mn-lt"/>
              </a:rPr>
            </a:br>
            <a:r>
              <a:rPr lang="es-CL" b="1" dirty="0" smtClean="0">
                <a:latin typeface="+mn-lt"/>
              </a:rPr>
              <a:t>de contenidos </a:t>
            </a:r>
            <a:endParaRPr lang="es-CL" b="1" dirty="0">
              <a:latin typeface="+mn-lt"/>
            </a:endParaRPr>
          </a:p>
        </p:txBody>
      </p:sp>
      <p:pic>
        <p:nvPicPr>
          <p:cNvPr id="4" name="Imagen 3"/>
          <p:cNvPicPr>
            <a:picLocks noChangeAspect="1"/>
          </p:cNvPicPr>
          <p:nvPr/>
        </p:nvPicPr>
        <p:blipFill>
          <a:blip r:embed="rId2"/>
          <a:stretch>
            <a:fillRect/>
          </a:stretch>
        </p:blipFill>
        <p:spPr>
          <a:xfrm>
            <a:off x="4038468" y="1965960"/>
            <a:ext cx="4305428" cy="4305428"/>
          </a:xfrm>
          <a:prstGeom prst="rect">
            <a:avLst/>
          </a:prstGeom>
        </p:spPr>
      </p:pic>
    </p:spTree>
    <p:extLst>
      <p:ext uri="{BB962C8B-B14F-4D97-AF65-F5344CB8AC3E}">
        <p14:creationId xmlns:p14="http://schemas.microsoft.com/office/powerpoint/2010/main" val="3609925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388524" y="1725098"/>
            <a:ext cx="7543801" cy="4023360"/>
          </a:xfrm>
        </p:spPr>
        <p:txBody>
          <a:bodyPr>
            <a:normAutofit/>
          </a:bodyPr>
          <a:lstStyle/>
          <a:p>
            <a:pPr algn="just">
              <a:buFont typeface="Wingdings" panose="05000000000000000000" pitchFamily="2" charset="2"/>
              <a:buChar char="§"/>
            </a:pPr>
            <a:r>
              <a:rPr lang="es-CL" sz="3600" dirty="0"/>
              <a:t> ¿Qué deberían los estudiantes saber, comprender y ser capaces de hacer</a:t>
            </a:r>
          </a:p>
          <a:p>
            <a:pPr algn="just">
              <a:buFont typeface="Wingdings" panose="05000000000000000000" pitchFamily="2" charset="2"/>
              <a:buChar char="§"/>
            </a:pPr>
            <a:r>
              <a:rPr lang="es-CL" sz="3600" dirty="0"/>
              <a:t>¿Qué aprendizajes duraderos se espera que logren porque los necesitarán en cursos futuros?</a:t>
            </a:r>
            <a:endParaRPr lang="es-CL" sz="3600" dirty="0"/>
          </a:p>
        </p:txBody>
      </p:sp>
    </p:spTree>
    <p:extLst>
      <p:ext uri="{BB962C8B-B14F-4D97-AF65-F5344CB8AC3E}">
        <p14:creationId xmlns:p14="http://schemas.microsoft.com/office/powerpoint/2010/main" val="1631796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46960" y="777259"/>
            <a:ext cx="7543800" cy="1450757"/>
          </a:xfrm>
        </p:spPr>
        <p:txBody>
          <a:bodyPr>
            <a:normAutofit fontScale="90000"/>
          </a:bodyPr>
          <a:lstStyle/>
          <a:p>
            <a:pPr algn="ctr"/>
            <a:r>
              <a:rPr lang="es-CL" b="1" dirty="0" smtClean="0"/>
              <a:t>¿Cómo tomar decisiones acerca de los contenidos?</a:t>
            </a:r>
            <a:r>
              <a:rPr lang="es-CL" dirty="0"/>
              <a:t/>
            </a:r>
            <a:br>
              <a:rPr lang="es-CL" dirty="0"/>
            </a:br>
            <a:endParaRPr lang="es-CL" dirty="0"/>
          </a:p>
        </p:txBody>
      </p:sp>
      <p:sp>
        <p:nvSpPr>
          <p:cNvPr id="4" name="Elipse 3"/>
          <p:cNvSpPr/>
          <p:nvPr/>
        </p:nvSpPr>
        <p:spPr>
          <a:xfrm>
            <a:off x="3943815" y="2105352"/>
            <a:ext cx="4215161" cy="4027819"/>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s-CL"/>
          </a:p>
        </p:txBody>
      </p:sp>
      <p:sp>
        <p:nvSpPr>
          <p:cNvPr id="5" name="Elipse 4"/>
          <p:cNvSpPr/>
          <p:nvPr/>
        </p:nvSpPr>
        <p:spPr>
          <a:xfrm>
            <a:off x="4780157" y="3111191"/>
            <a:ext cx="2698594" cy="2619819"/>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s-CL"/>
          </a:p>
        </p:txBody>
      </p:sp>
      <p:sp>
        <p:nvSpPr>
          <p:cNvPr id="6" name="Elipse 5"/>
          <p:cNvSpPr/>
          <p:nvPr/>
        </p:nvSpPr>
        <p:spPr>
          <a:xfrm>
            <a:off x="5192751" y="4092498"/>
            <a:ext cx="1773044" cy="1338147"/>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s-CL"/>
          </a:p>
        </p:txBody>
      </p:sp>
      <p:sp>
        <p:nvSpPr>
          <p:cNvPr id="7" name="CuadroTexto 6"/>
          <p:cNvSpPr txBox="1"/>
          <p:nvPr/>
        </p:nvSpPr>
        <p:spPr>
          <a:xfrm>
            <a:off x="5293112" y="2330346"/>
            <a:ext cx="1795347" cy="584775"/>
          </a:xfrm>
          <a:prstGeom prst="rect">
            <a:avLst/>
          </a:prstGeom>
          <a:noFill/>
        </p:spPr>
        <p:txBody>
          <a:bodyPr wrap="square" rtlCol="0">
            <a:spAutoFit/>
          </a:bodyPr>
          <a:lstStyle/>
          <a:p>
            <a:r>
              <a:rPr lang="es-CL" sz="1600" dirty="0"/>
              <a:t>Vale la pena estar familiarizado</a:t>
            </a:r>
            <a:endParaRPr lang="es-CL" sz="1600" dirty="0"/>
          </a:p>
        </p:txBody>
      </p:sp>
      <p:sp>
        <p:nvSpPr>
          <p:cNvPr id="10" name="Marcador de contenido 9"/>
          <p:cNvSpPr txBox="1">
            <a:spLocks noGrp="1"/>
          </p:cNvSpPr>
          <p:nvPr>
            <p:ph idx="1"/>
          </p:nvPr>
        </p:nvSpPr>
        <p:spPr>
          <a:xfrm>
            <a:off x="5192752" y="3524367"/>
            <a:ext cx="1895707" cy="480131"/>
          </a:xfrm>
          <a:prstGeom prst="rect">
            <a:avLst/>
          </a:prstGeom>
          <a:noFill/>
        </p:spPr>
        <p:txBody>
          <a:bodyPr wrap="square" rtlCol="0">
            <a:spAutoFit/>
          </a:bodyPr>
          <a:lstStyle/>
          <a:p>
            <a:pPr marL="0" indent="0">
              <a:buNone/>
            </a:pPr>
            <a:r>
              <a:rPr lang="es-CL" sz="1400" dirty="0"/>
              <a:t>Importante de saber y de poder hacer </a:t>
            </a:r>
            <a:endParaRPr lang="es-CL" sz="1400" dirty="0"/>
          </a:p>
        </p:txBody>
      </p:sp>
      <p:sp>
        <p:nvSpPr>
          <p:cNvPr id="11" name="Marcador de contenido 9"/>
          <p:cNvSpPr txBox="1">
            <a:spLocks/>
          </p:cNvSpPr>
          <p:nvPr/>
        </p:nvSpPr>
        <p:spPr>
          <a:xfrm>
            <a:off x="5424478" y="4493805"/>
            <a:ext cx="1355551" cy="535531"/>
          </a:xfrm>
          <a:prstGeom prst="rect">
            <a:avLst/>
          </a:prstGeom>
          <a:noFill/>
        </p:spPr>
        <p:txBody>
          <a:bodyPr vert="horz" wrap="square" lIns="0" tIns="45720" rIns="0" bIns="45720" rtlCol="0">
            <a:sp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s-CL" sz="1600" dirty="0"/>
              <a:t>Comprensión a largo plazo </a:t>
            </a:r>
            <a:endParaRPr lang="es-CL" sz="1600" dirty="0"/>
          </a:p>
        </p:txBody>
      </p:sp>
      <p:cxnSp>
        <p:nvCxnSpPr>
          <p:cNvPr id="9" name="Conector recto de flecha 8"/>
          <p:cNvCxnSpPr/>
          <p:nvPr/>
        </p:nvCxnSpPr>
        <p:spPr>
          <a:xfrm>
            <a:off x="6428509" y="5029335"/>
            <a:ext cx="2424546"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2" name="Conector recto de flecha 11"/>
          <p:cNvCxnSpPr/>
          <p:nvPr/>
        </p:nvCxnSpPr>
        <p:spPr>
          <a:xfrm>
            <a:off x="6780029" y="2915120"/>
            <a:ext cx="2073027"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5" name="Rectángulo redondeado 14"/>
          <p:cNvSpPr/>
          <p:nvPr/>
        </p:nvSpPr>
        <p:spPr>
          <a:xfrm>
            <a:off x="8995319" y="4745486"/>
            <a:ext cx="1385455" cy="56769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L" dirty="0">
                <a:solidFill>
                  <a:srgbClr val="FF0000"/>
                </a:solidFill>
              </a:rPr>
              <a:t>Nucleares</a:t>
            </a:r>
            <a:endParaRPr lang="es-CL" dirty="0">
              <a:solidFill>
                <a:srgbClr val="FF0000"/>
              </a:solidFill>
            </a:endParaRPr>
          </a:p>
        </p:txBody>
      </p:sp>
      <p:sp>
        <p:nvSpPr>
          <p:cNvPr id="16" name="Rectángulo redondeado 15"/>
          <p:cNvSpPr/>
          <p:nvPr/>
        </p:nvSpPr>
        <p:spPr>
          <a:xfrm>
            <a:off x="8953165" y="2635202"/>
            <a:ext cx="1548581" cy="56769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L" dirty="0">
                <a:solidFill>
                  <a:srgbClr val="FF0000"/>
                </a:solidFill>
              </a:rPr>
              <a:t>Prescindibles</a:t>
            </a:r>
            <a:endParaRPr lang="es-CL" dirty="0">
              <a:solidFill>
                <a:srgbClr val="FF0000"/>
              </a:solidFill>
            </a:endParaRPr>
          </a:p>
        </p:txBody>
      </p:sp>
    </p:spTree>
    <p:extLst>
      <p:ext uri="{BB962C8B-B14F-4D97-AF65-F5344CB8AC3E}">
        <p14:creationId xmlns:p14="http://schemas.microsoft.com/office/powerpoint/2010/main" val="2252881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e">
  <a:themeElements>
    <a:clrScheme name="Base">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ase">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themeOverride>
</file>

<file path=docProps/app.xml><?xml version="1.0" encoding="utf-8"?>
<Properties xmlns="http://schemas.openxmlformats.org/officeDocument/2006/extended-properties" xmlns:vt="http://schemas.openxmlformats.org/officeDocument/2006/docPropsVTypes">
  <Template/>
  <TotalTime>36</TotalTime>
  <Words>2823</Words>
  <Application>Microsoft Office PowerPoint</Application>
  <PresentationFormat>Panorámica</PresentationFormat>
  <Paragraphs>294</Paragraphs>
  <Slides>34</Slides>
  <Notes>5</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34</vt:i4>
      </vt:variant>
    </vt:vector>
  </HeadingPairs>
  <TitlesOfParts>
    <vt:vector size="42" baseType="lpstr">
      <vt:lpstr>SimSun</vt:lpstr>
      <vt:lpstr>Arial</vt:lpstr>
      <vt:lpstr>Calibri</vt:lpstr>
      <vt:lpstr>Corbel</vt:lpstr>
      <vt:lpstr>Times New Roman</vt:lpstr>
      <vt:lpstr>Wingdings</vt:lpstr>
      <vt:lpstr>Base</vt:lpstr>
      <vt:lpstr>Documento</vt:lpstr>
      <vt:lpstr>Construcción de certámenes utilizando inteligencia artificial</vt:lpstr>
      <vt:lpstr>Antes de lo importante…</vt:lpstr>
      <vt:lpstr>Evaluación como seguimiento de competencias</vt:lpstr>
      <vt:lpstr>Resultados de Aprendizaje (RA)</vt:lpstr>
      <vt:lpstr>Presentación de PowerPoint</vt:lpstr>
      <vt:lpstr>Presentación de PowerPoint</vt:lpstr>
      <vt:lpstr>El problema del exceso  de contenidos </vt:lpstr>
      <vt:lpstr>Presentación de PowerPoint</vt:lpstr>
      <vt:lpstr>¿Cómo tomar decisiones acerca de los contenidos? </vt:lpstr>
      <vt:lpstr>Presentación de PowerPoint</vt:lpstr>
      <vt:lpstr>Actividad previo certamen</vt:lpstr>
      <vt:lpstr>Resultados de aprendizaje y  Desafío Cognitivo </vt:lpstr>
      <vt:lpstr>Presentación de PowerPoint</vt:lpstr>
      <vt:lpstr>Ejemplos</vt:lpstr>
      <vt:lpstr>Presentación de PowerPoint</vt:lpstr>
      <vt:lpstr>La Evaluación Auténtica…</vt:lpstr>
      <vt:lpstr>Autenticidad</vt:lpstr>
      <vt:lpstr>Dimensiones</vt:lpstr>
      <vt:lpstr>REALISMO</vt:lpstr>
      <vt:lpstr>Realismo</vt:lpstr>
      <vt:lpstr>Presentación de PowerPoint</vt:lpstr>
      <vt:lpstr>La importancia del Contexto</vt:lpstr>
      <vt:lpstr>¿Qué es un CONTEXTO? </vt:lpstr>
      <vt:lpstr>Cuando el contexto es un adorno…</vt:lpstr>
      <vt:lpstr>¿Cambia?</vt:lpstr>
      <vt:lpstr>Otro Ejemplo…</vt:lpstr>
      <vt:lpstr>¿Cambia?</vt:lpstr>
      <vt:lpstr>DESAFÍO COGNITIVO</vt:lpstr>
      <vt:lpstr>Taxonomía Bloom-Revisada</vt:lpstr>
      <vt:lpstr>    </vt:lpstr>
      <vt:lpstr>Es diferente?</vt:lpstr>
      <vt:lpstr>Análisis de Caso </vt:lpstr>
      <vt:lpstr> </vt:lpstr>
      <vt:lpstr>Preguntas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Construcción de certámenes utilizando inteligencia artificial</dc:title>
  <dc:creator>Informatica CCP</dc:creator>
  <cp:lastModifiedBy>Informatica CCP</cp:lastModifiedBy>
  <cp:revision>4</cp:revision>
  <dcterms:created xsi:type="dcterms:W3CDTF">2024-09-05T17:16:56Z</dcterms:created>
  <dcterms:modified xsi:type="dcterms:W3CDTF">2024-09-05T17:53:28Z</dcterms:modified>
</cp:coreProperties>
</file>